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Arial Black" panose="020B0A04020102020204" pitchFamily="34" charset="0"/>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gB/Bo3ekEWZdLwOhrzKciTxyoj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2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0427899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325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fb2960d89c_0_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g1fb2960d89c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9381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fb2960d89c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7" name="Google Shape;257;g1fb2960d89c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0004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fb2960d89c_0_2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 name="Google Shape;276;g1fb2960d89c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7266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fb2960d89c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g1fb2960d89c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4132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1428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fb2960d5bc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g1fb2960d5b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4577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fb2960d89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g1fb2960d8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5570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fb2960d89c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g1fb2960d89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7314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fb2960d89c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 name="Google Shape;166;g1fb2960d89c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4813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fb2960d89c_0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 name="Google Shape;189;g1fb2960d89c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8438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fb2960d89c_0_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g1fb2960d89c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5341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fb2960d89c_0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g1fb2960d89c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3146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4623595"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604046" y="389731"/>
            <a:ext cx="5811838" cy="5762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23"/>
        <p:cNvGrpSpPr/>
        <p:nvPr/>
      </p:nvGrpSpPr>
      <p:grpSpPr>
        <a:xfrm>
          <a:off x="0" y="0"/>
          <a:ext cx="0" cy="0"/>
          <a:chOff x="0" y="0"/>
          <a:chExt cx="0" cy="0"/>
        </a:xfrm>
      </p:grpSpPr>
      <p:sp>
        <p:nvSpPr>
          <p:cNvPr id="24" name="Google Shape;24;p21"/>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body" idx="1"/>
          </p:nvPr>
        </p:nvSpPr>
        <p:spPr>
          <a:xfrm>
            <a:off x="628650" y="1825625"/>
            <a:ext cx="386715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2"/>
          <p:cNvSpPr txBox="1">
            <a:spLocks noGrp="1"/>
          </p:cNvSpPr>
          <p:nvPr>
            <p:ph type="body" idx="2"/>
          </p:nvPr>
        </p:nvSpPr>
        <p:spPr>
          <a:xfrm>
            <a:off x="4648201" y="1825625"/>
            <a:ext cx="386715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3"/>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3"/>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3"/>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5"/>
        <p:cNvGrpSpPr/>
        <p:nvPr/>
      </p:nvGrpSpPr>
      <p:grpSpPr>
        <a:xfrm>
          <a:off x="0" y="0"/>
          <a:ext cx="0" cy="0"/>
          <a:chOff x="0" y="0"/>
          <a:chExt cx="0" cy="0"/>
        </a:xfrm>
      </p:grpSpPr>
      <p:sp>
        <p:nvSpPr>
          <p:cNvPr id="46" name="Google Shape;46;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0"/>
        <p:cNvGrpSpPr/>
        <p:nvPr/>
      </p:nvGrpSpPr>
      <p:grpSpPr>
        <a:xfrm>
          <a:off x="0" y="0"/>
          <a:ext cx="0" cy="0"/>
          <a:chOff x="0" y="0"/>
          <a:chExt cx="0" cy="0"/>
        </a:xfrm>
      </p:grpSpPr>
      <p:sp>
        <p:nvSpPr>
          <p:cNvPr id="51" name="Google Shape;51;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7"/>
            <a:ext cx="6172200" cy="4873625"/>
          </a:xfrm>
          <a:prstGeom prst="rect">
            <a:avLst/>
          </a:prstGeom>
          <a:noFill/>
          <a:ln>
            <a:noFill/>
          </a:ln>
        </p:spPr>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25" y="3868900"/>
            <a:ext cx="12192000" cy="1725600"/>
          </a:xfrm>
          <a:prstGeom prst="rect">
            <a:avLst/>
          </a:prstGeom>
          <a:solidFill>
            <a:srgbClr val="C4E2FC">
              <a:alpha val="35294"/>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
          <p:cNvSpPr txBox="1"/>
          <p:nvPr/>
        </p:nvSpPr>
        <p:spPr>
          <a:xfrm>
            <a:off x="1649325" y="4107425"/>
            <a:ext cx="88935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ru-RU" sz="3600" b="1">
                <a:solidFill>
                  <a:srgbClr val="002060"/>
                </a:solidFill>
              </a:rPr>
              <a:t>Баланы жәбірлеудің (буллингтің) профилактикасы қағидалары</a:t>
            </a:r>
            <a:endParaRPr sz="3600" b="0" i="0" u="none" strike="noStrike" cap="none">
              <a:solidFill>
                <a:srgbClr val="002060"/>
              </a:solidFill>
              <a:latin typeface="Arial"/>
              <a:ea typeface="Arial"/>
              <a:cs typeface="Arial"/>
              <a:sym typeface="Arial"/>
            </a:endParaRPr>
          </a:p>
        </p:txBody>
      </p:sp>
      <p:pic>
        <p:nvPicPr>
          <p:cNvPr id="86" name="Google Shape;86;p1"/>
          <p:cNvPicPr preferRelativeResize="0"/>
          <p:nvPr/>
        </p:nvPicPr>
        <p:blipFill rotWithShape="1">
          <a:blip r:embed="rId3">
            <a:alphaModFix/>
          </a:blip>
          <a:srcRect/>
          <a:stretch/>
        </p:blipFill>
        <p:spPr>
          <a:xfrm>
            <a:off x="716725" y="662150"/>
            <a:ext cx="2147525" cy="932925"/>
          </a:xfrm>
          <a:prstGeom prst="rect">
            <a:avLst/>
          </a:prstGeom>
          <a:noFill/>
          <a:ln>
            <a:noFill/>
          </a:ln>
        </p:spPr>
      </p:pic>
      <p:pic>
        <p:nvPicPr>
          <p:cNvPr id="87" name="Google Shape;87;p1"/>
          <p:cNvPicPr preferRelativeResize="0"/>
          <p:nvPr/>
        </p:nvPicPr>
        <p:blipFill rotWithShape="1">
          <a:blip r:embed="rId4">
            <a:alphaModFix/>
          </a:blip>
          <a:srcRect/>
          <a:stretch/>
        </p:blipFill>
        <p:spPr>
          <a:xfrm>
            <a:off x="3121572" y="1263506"/>
            <a:ext cx="2536980" cy="2325407"/>
          </a:xfrm>
          <a:prstGeom prst="rect">
            <a:avLst/>
          </a:prstGeom>
          <a:noFill/>
          <a:ln>
            <a:noFill/>
          </a:ln>
        </p:spPr>
      </p:pic>
      <p:pic>
        <p:nvPicPr>
          <p:cNvPr id="88" name="Google Shape;88;p1"/>
          <p:cNvPicPr preferRelativeResize="0"/>
          <p:nvPr/>
        </p:nvPicPr>
        <p:blipFill rotWithShape="1">
          <a:blip r:embed="rId5">
            <a:alphaModFix/>
          </a:blip>
          <a:srcRect/>
          <a:stretch/>
        </p:blipFill>
        <p:spPr>
          <a:xfrm>
            <a:off x="6225369" y="1410864"/>
            <a:ext cx="2807530" cy="2105987"/>
          </a:xfrm>
          <a:prstGeom prst="rect">
            <a:avLst/>
          </a:prstGeom>
          <a:noFill/>
          <a:ln>
            <a:noFill/>
          </a:ln>
        </p:spPr>
      </p:pic>
      <p:sp>
        <p:nvSpPr>
          <p:cNvPr id="8" name="Google Shape;87;g1bc6e687a7d_0_0"/>
          <p:cNvSpPr/>
          <p:nvPr/>
        </p:nvSpPr>
        <p:spPr bwMode="auto">
          <a:xfrm>
            <a:off x="1649325" y="77450"/>
            <a:ext cx="9920172" cy="584700"/>
          </a:xfrm>
          <a:prstGeom prst="rect">
            <a:avLst/>
          </a:prstGeom>
          <a:noFill/>
          <a:ln>
            <a:noFill/>
          </a:ln>
        </p:spPr>
        <p:txBody>
          <a:bodyPr spcFirstLastPara="1" wrap="square" lIns="84473" tIns="42225" rIns="84473" bIns="422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844896" eaLnBrk="1" fontAlgn="auto" latinLnBrk="0" hangingPunct="1">
              <a:lnSpc>
                <a:spcPct val="114999"/>
              </a:lnSpc>
              <a:spcBef>
                <a:spcPts val="1108"/>
              </a:spcBef>
              <a:spcAft>
                <a:spcPts val="0"/>
              </a:spcAft>
              <a:buClrTx/>
              <a:buSzPts val="1100"/>
              <a:buFontTx/>
              <a:buNone/>
              <a:tabLst/>
              <a:defRPr/>
            </a:pPr>
            <a:endParaRPr kumimoji="0" sz="1700" b="1" i="0" u="none" strike="noStrike" kern="0" cap="none" spc="0" normalizeH="0" baseline="0" noProof="0" dirty="0">
              <a:ln>
                <a:noFill/>
              </a:ln>
              <a:solidFill>
                <a:srgbClr val="002060"/>
              </a:solidFill>
              <a:effectLst/>
              <a:uLnTx/>
              <a:uFillTx/>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1fb2960d89c_0_177"/>
          <p:cNvSpPr txBox="1"/>
          <p:nvPr/>
        </p:nvSpPr>
        <p:spPr>
          <a:xfrm>
            <a:off x="1836675" y="1183300"/>
            <a:ext cx="88068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RU" sz="2000" b="1">
                <a:solidFill>
                  <a:srgbClr val="002060"/>
                </a:solidFill>
              </a:rPr>
              <a:t>Жәбірлеуден (буллингтен) зардап шеккен балалар медициналық көмекке жүгінген кезде денсаулық сақтау ұйымы:</a:t>
            </a:r>
            <a:endParaRPr sz="2000" b="0" i="0" u="none" strike="noStrike" cap="none">
              <a:solidFill>
                <a:srgbClr val="002060"/>
              </a:solidFill>
              <a:latin typeface="Arial"/>
              <a:ea typeface="Arial"/>
              <a:cs typeface="Arial"/>
              <a:sym typeface="Arial"/>
            </a:endParaRPr>
          </a:p>
        </p:txBody>
      </p:sp>
      <p:pic>
        <p:nvPicPr>
          <p:cNvPr id="244" name="Google Shape;244;g1fb2960d89c_0_177"/>
          <p:cNvPicPr preferRelativeResize="0"/>
          <p:nvPr/>
        </p:nvPicPr>
        <p:blipFill rotWithShape="1">
          <a:blip r:embed="rId3">
            <a:alphaModFix/>
          </a:blip>
          <a:srcRect/>
          <a:stretch/>
        </p:blipFill>
        <p:spPr>
          <a:xfrm>
            <a:off x="162157" y="2469932"/>
            <a:ext cx="2054572" cy="4032222"/>
          </a:xfrm>
          <a:prstGeom prst="rect">
            <a:avLst/>
          </a:prstGeom>
          <a:noFill/>
          <a:ln>
            <a:noFill/>
          </a:ln>
        </p:spPr>
      </p:pic>
      <p:sp>
        <p:nvSpPr>
          <p:cNvPr id="245" name="Google Shape;245;g1fb2960d89c_0_177"/>
          <p:cNvSpPr/>
          <p:nvPr/>
        </p:nvSpPr>
        <p:spPr>
          <a:xfrm>
            <a:off x="2764225" y="2233475"/>
            <a:ext cx="84954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RU" sz="1600">
                <a:solidFill>
                  <a:schemeClr val="dk1"/>
                </a:solidFill>
              </a:rPr>
              <a:t>Қазақстан Республикасы Денсаулық сақтау министрінің міндетін атқарушының 2020 жылғы 30 қазандағы № ҚР ДСМ-175/2020 бұйрығымен бекітілген Денсаулық сақтау саласындағы есепке алу құжаттамасының нысанына сәйкес тіркейді</a:t>
            </a:r>
            <a:endParaRPr sz="1600" b="0" i="0" u="none" strike="noStrike" cap="none">
              <a:solidFill>
                <a:schemeClr val="dk1"/>
              </a:solidFill>
              <a:latin typeface="Arial"/>
              <a:ea typeface="Arial"/>
              <a:cs typeface="Arial"/>
              <a:sym typeface="Arial"/>
            </a:endParaRPr>
          </a:p>
        </p:txBody>
      </p:sp>
      <p:sp>
        <p:nvSpPr>
          <p:cNvPr id="246" name="Google Shape;246;g1fb2960d89c_0_177"/>
          <p:cNvSpPr/>
          <p:nvPr/>
        </p:nvSpPr>
        <p:spPr>
          <a:xfrm>
            <a:off x="2773772" y="3337250"/>
            <a:ext cx="8361900" cy="33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RU" sz="1600">
                <a:solidFill>
                  <a:schemeClr val="dk1"/>
                </a:solidFill>
              </a:rPr>
              <a:t>баланы көзбен шолып тексеруді жүргізеді</a:t>
            </a:r>
            <a:endParaRPr sz="1600" b="0" i="0" u="none" strike="noStrike" cap="none">
              <a:solidFill>
                <a:schemeClr val="dk1"/>
              </a:solidFill>
              <a:latin typeface="Arial"/>
              <a:ea typeface="Arial"/>
              <a:cs typeface="Arial"/>
              <a:sym typeface="Arial"/>
            </a:endParaRPr>
          </a:p>
        </p:txBody>
      </p:sp>
      <p:sp>
        <p:nvSpPr>
          <p:cNvPr id="247" name="Google Shape;247;g1fb2960d89c_0_177"/>
          <p:cNvSpPr/>
          <p:nvPr/>
        </p:nvSpPr>
        <p:spPr>
          <a:xfrm>
            <a:off x="2743200" y="4118097"/>
            <a:ext cx="8692200" cy="60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RU" sz="1600">
                <a:solidFill>
                  <a:schemeClr val="dk1"/>
                </a:solidFill>
              </a:rPr>
              <a:t>медициналық көмек көрсету стандарттарына сәйкес жәбірлеуден (буллингтен) зардап шеккен балаларға медициналық көмек көрсетеді</a:t>
            </a:r>
            <a:endParaRPr sz="1600" b="0" i="0" u="none" strike="noStrike" cap="none">
              <a:solidFill>
                <a:schemeClr val="dk1"/>
              </a:solidFill>
              <a:latin typeface="Arial"/>
              <a:ea typeface="Arial"/>
              <a:cs typeface="Arial"/>
              <a:sym typeface="Arial"/>
            </a:endParaRPr>
          </a:p>
        </p:txBody>
      </p:sp>
      <p:sp>
        <p:nvSpPr>
          <p:cNvPr id="248" name="Google Shape;248;g1fb2960d89c_0_177"/>
          <p:cNvSpPr txBox="1"/>
          <p:nvPr/>
        </p:nvSpPr>
        <p:spPr>
          <a:xfrm>
            <a:off x="2238705" y="2254815"/>
            <a:ext cx="3888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i="0" u="none" strike="noStrike" cap="none">
                <a:solidFill>
                  <a:srgbClr val="9CC2E5"/>
                </a:solidFill>
                <a:latin typeface="Arial Black"/>
                <a:ea typeface="Arial Black"/>
                <a:cs typeface="Arial Black"/>
                <a:sym typeface="Arial Black"/>
              </a:rPr>
              <a:t>1</a:t>
            </a:r>
            <a:endParaRPr sz="4000" b="1" i="0" u="none" strike="noStrike" cap="none">
              <a:solidFill>
                <a:srgbClr val="9CC2E5"/>
              </a:solidFill>
              <a:latin typeface="Arial Black"/>
              <a:ea typeface="Arial Black"/>
              <a:cs typeface="Arial Black"/>
              <a:sym typeface="Arial Black"/>
            </a:endParaRPr>
          </a:p>
        </p:txBody>
      </p:sp>
      <p:cxnSp>
        <p:nvCxnSpPr>
          <p:cNvPr id="249" name="Google Shape;249;g1fb2960d89c_0_177"/>
          <p:cNvCxnSpPr/>
          <p:nvPr/>
        </p:nvCxnSpPr>
        <p:spPr>
          <a:xfrm rot="10800000" flipH="1">
            <a:off x="2837794" y="3053665"/>
            <a:ext cx="8292600" cy="63000"/>
          </a:xfrm>
          <a:prstGeom prst="straightConnector1">
            <a:avLst/>
          </a:prstGeom>
          <a:noFill/>
          <a:ln w="9525" cap="flat" cmpd="sng">
            <a:solidFill>
              <a:schemeClr val="accent1"/>
            </a:solidFill>
            <a:prstDash val="solid"/>
            <a:miter lim="800000"/>
            <a:headEnd type="none" w="sm" len="sm"/>
            <a:tailEnd type="none" w="sm" len="sm"/>
          </a:ln>
        </p:spPr>
      </p:cxnSp>
      <p:sp>
        <p:nvSpPr>
          <p:cNvPr id="250" name="Google Shape;250;g1fb2960d89c_0_177"/>
          <p:cNvSpPr txBox="1"/>
          <p:nvPr/>
        </p:nvSpPr>
        <p:spPr>
          <a:xfrm>
            <a:off x="2243960" y="3230257"/>
            <a:ext cx="3888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i="0" u="none" strike="noStrike" cap="none">
                <a:solidFill>
                  <a:srgbClr val="9CC2E5"/>
                </a:solidFill>
                <a:latin typeface="Arial Black"/>
                <a:ea typeface="Arial Black"/>
                <a:cs typeface="Arial Black"/>
                <a:sym typeface="Arial Black"/>
              </a:rPr>
              <a:t>2</a:t>
            </a:r>
            <a:endParaRPr sz="4000" b="1" i="0" u="none" strike="noStrike" cap="none">
              <a:solidFill>
                <a:srgbClr val="9CC2E5"/>
              </a:solidFill>
              <a:latin typeface="Arial Black"/>
              <a:ea typeface="Arial Black"/>
              <a:cs typeface="Arial Black"/>
              <a:sym typeface="Arial Black"/>
            </a:endParaRPr>
          </a:p>
        </p:txBody>
      </p:sp>
      <p:cxnSp>
        <p:nvCxnSpPr>
          <p:cNvPr id="251" name="Google Shape;251;g1fb2960d89c_0_177"/>
          <p:cNvCxnSpPr/>
          <p:nvPr/>
        </p:nvCxnSpPr>
        <p:spPr>
          <a:xfrm rot="10800000" flipH="1">
            <a:off x="2843049" y="3734818"/>
            <a:ext cx="8292600" cy="63000"/>
          </a:xfrm>
          <a:prstGeom prst="straightConnector1">
            <a:avLst/>
          </a:prstGeom>
          <a:noFill/>
          <a:ln w="9525" cap="flat" cmpd="sng">
            <a:solidFill>
              <a:schemeClr val="accent1"/>
            </a:solidFill>
            <a:prstDash val="solid"/>
            <a:miter lim="800000"/>
            <a:headEnd type="none" w="sm" len="sm"/>
            <a:tailEnd type="none" w="sm" len="sm"/>
          </a:ln>
        </p:spPr>
      </p:cxnSp>
      <p:cxnSp>
        <p:nvCxnSpPr>
          <p:cNvPr id="252" name="Google Shape;252;g1fb2960d89c_0_177"/>
          <p:cNvCxnSpPr/>
          <p:nvPr/>
        </p:nvCxnSpPr>
        <p:spPr>
          <a:xfrm rot="10800000" flipH="1">
            <a:off x="2843049" y="4767460"/>
            <a:ext cx="8292600" cy="63000"/>
          </a:xfrm>
          <a:prstGeom prst="straightConnector1">
            <a:avLst/>
          </a:prstGeom>
          <a:noFill/>
          <a:ln w="9525" cap="flat" cmpd="sng">
            <a:solidFill>
              <a:schemeClr val="accent1"/>
            </a:solidFill>
            <a:prstDash val="solid"/>
            <a:miter lim="800000"/>
            <a:headEnd type="none" w="sm" len="sm"/>
            <a:tailEnd type="none" w="sm" len="sm"/>
          </a:ln>
        </p:spPr>
      </p:cxnSp>
      <p:sp>
        <p:nvSpPr>
          <p:cNvPr id="253" name="Google Shape;253;g1fb2960d89c_0_177"/>
          <p:cNvSpPr txBox="1"/>
          <p:nvPr/>
        </p:nvSpPr>
        <p:spPr>
          <a:xfrm>
            <a:off x="2238706" y="4015907"/>
            <a:ext cx="3888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i="0" u="none" strike="noStrike" cap="none">
                <a:solidFill>
                  <a:srgbClr val="9CC2E5"/>
                </a:solidFill>
                <a:latin typeface="Arial Black"/>
                <a:ea typeface="Arial Black"/>
                <a:cs typeface="Arial Black"/>
                <a:sym typeface="Arial Black"/>
              </a:rPr>
              <a:t>3</a:t>
            </a:r>
            <a:endParaRPr sz="4000" b="1" i="0" u="none" strike="noStrike" cap="none">
              <a:solidFill>
                <a:srgbClr val="9CC2E5"/>
              </a:solidFill>
              <a:latin typeface="Arial Black"/>
              <a:ea typeface="Arial Black"/>
              <a:cs typeface="Arial Black"/>
              <a:sym typeface="Arial Black"/>
            </a:endParaRPr>
          </a:p>
        </p:txBody>
      </p:sp>
      <p:pic>
        <p:nvPicPr>
          <p:cNvPr id="254" name="Google Shape;254;g1fb2960d89c_0_177"/>
          <p:cNvPicPr preferRelativeResize="0"/>
          <p:nvPr/>
        </p:nvPicPr>
        <p:blipFill rotWithShape="1">
          <a:blip r:embed="rId4">
            <a:alphaModFix/>
          </a:blip>
          <a:srcRect/>
          <a:stretch/>
        </p:blipFill>
        <p:spPr>
          <a:xfrm>
            <a:off x="10643577" y="0"/>
            <a:ext cx="1548423" cy="6726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fb2960d89c_0_192"/>
          <p:cNvSpPr/>
          <p:nvPr/>
        </p:nvSpPr>
        <p:spPr>
          <a:xfrm>
            <a:off x="7891150" y="2341688"/>
            <a:ext cx="3621300" cy="1512900"/>
          </a:xfrm>
          <a:prstGeom prst="roundRect">
            <a:avLst>
              <a:gd name="adj" fmla="val 16667"/>
            </a:avLst>
          </a:prstGeom>
          <a:solidFill>
            <a:schemeClr val="lt1"/>
          </a:solidFill>
          <a:ln w="28575" cap="flat" cmpd="sng">
            <a:solidFill>
              <a:srgbClr val="9CC2E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60" name="Google Shape;260;g1fb2960d89c_0_192"/>
          <p:cNvSpPr/>
          <p:nvPr/>
        </p:nvSpPr>
        <p:spPr>
          <a:xfrm>
            <a:off x="3107088" y="4762350"/>
            <a:ext cx="5977800" cy="1077300"/>
          </a:xfrm>
          <a:prstGeom prst="roundRect">
            <a:avLst>
              <a:gd name="adj" fmla="val 16667"/>
            </a:avLst>
          </a:prstGeom>
          <a:solidFill>
            <a:schemeClr val="lt1"/>
          </a:solidFill>
          <a:ln w="28575" cap="flat" cmpd="sng">
            <a:solidFill>
              <a:srgbClr val="9CC2E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1" name="Google Shape;261;g1fb2960d89c_0_192"/>
          <p:cNvSpPr txBox="1"/>
          <p:nvPr/>
        </p:nvSpPr>
        <p:spPr>
          <a:xfrm>
            <a:off x="967950" y="830500"/>
            <a:ext cx="10544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RU" sz="2000" b="1">
                <a:solidFill>
                  <a:srgbClr val="002060"/>
                </a:solidFill>
              </a:rPr>
              <a:t>Баланы жәбірлеу (буллинг) фактісін анықтаған жағдайда білім беру, денсаулық сақтау, әлеуметтік қорғау ұйымдары мыналарға:</a:t>
            </a:r>
            <a:endParaRPr sz="2000" b="0" i="0" u="none" strike="noStrike" cap="none">
              <a:solidFill>
                <a:srgbClr val="002060"/>
              </a:solidFill>
              <a:latin typeface="Arial"/>
              <a:ea typeface="Arial"/>
              <a:cs typeface="Arial"/>
              <a:sym typeface="Arial"/>
            </a:endParaRPr>
          </a:p>
        </p:txBody>
      </p:sp>
      <p:sp>
        <p:nvSpPr>
          <p:cNvPr id="262" name="Google Shape;262;g1fb2960d89c_0_192"/>
          <p:cNvSpPr/>
          <p:nvPr/>
        </p:nvSpPr>
        <p:spPr>
          <a:xfrm>
            <a:off x="371675" y="2341688"/>
            <a:ext cx="3973500" cy="1505100"/>
          </a:xfrm>
          <a:prstGeom prst="roundRect">
            <a:avLst>
              <a:gd name="adj" fmla="val 16667"/>
            </a:avLst>
          </a:prstGeom>
          <a:solidFill>
            <a:schemeClr val="lt1"/>
          </a:solidFill>
          <a:ln w="28575" cap="flat" cmpd="sng">
            <a:solidFill>
              <a:srgbClr val="9CC2E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g1fb2960d89c_0_192"/>
          <p:cNvSpPr/>
          <p:nvPr/>
        </p:nvSpPr>
        <p:spPr>
          <a:xfrm>
            <a:off x="2118017" y="2080655"/>
            <a:ext cx="480900" cy="48090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4" name="Google Shape;264;g1fb2960d89c_0_192"/>
          <p:cNvSpPr/>
          <p:nvPr/>
        </p:nvSpPr>
        <p:spPr>
          <a:xfrm>
            <a:off x="866250" y="2728063"/>
            <a:ext cx="3018900" cy="58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ru-RU" sz="1600">
                <a:solidFill>
                  <a:schemeClr val="dk1"/>
                </a:solidFill>
              </a:rPr>
              <a:t>білім беру саласындағы жергілікті атқарушы органға</a:t>
            </a:r>
            <a:endParaRPr sz="1600" b="0" i="0" u="none" strike="noStrike" cap="none">
              <a:solidFill>
                <a:schemeClr val="dk1"/>
              </a:solidFill>
              <a:latin typeface="Arial"/>
              <a:ea typeface="Arial"/>
              <a:cs typeface="Arial"/>
              <a:sym typeface="Arial"/>
            </a:endParaRPr>
          </a:p>
        </p:txBody>
      </p:sp>
      <p:sp>
        <p:nvSpPr>
          <p:cNvPr id="265" name="Google Shape;265;g1fb2960d89c_0_192"/>
          <p:cNvSpPr/>
          <p:nvPr/>
        </p:nvSpPr>
        <p:spPr>
          <a:xfrm>
            <a:off x="3607950" y="5054075"/>
            <a:ext cx="4976100" cy="480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ru-RU" sz="1600">
                <a:solidFill>
                  <a:schemeClr val="dk1"/>
                </a:solidFill>
              </a:rPr>
              <a:t>ішкі істер органдарына (бұдан әрі - ІІО) дереу жазбаша түрде хабарлайды</a:t>
            </a:r>
            <a:endParaRPr sz="1600" b="0" i="0" u="none" strike="noStrike" cap="none">
              <a:solidFill>
                <a:schemeClr val="dk1"/>
              </a:solidFill>
              <a:latin typeface="Arial"/>
              <a:ea typeface="Arial"/>
              <a:cs typeface="Arial"/>
              <a:sym typeface="Arial"/>
            </a:endParaRPr>
          </a:p>
        </p:txBody>
      </p:sp>
      <p:sp>
        <p:nvSpPr>
          <p:cNvPr id="266" name="Google Shape;266;g1fb2960d89c_0_192"/>
          <p:cNvSpPr txBox="1"/>
          <p:nvPr/>
        </p:nvSpPr>
        <p:spPr>
          <a:xfrm>
            <a:off x="2143652" y="2025412"/>
            <a:ext cx="3888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ru-RU" sz="3200" b="1" i="0" u="none" strike="noStrike" cap="none">
                <a:solidFill>
                  <a:srgbClr val="9CC2E5"/>
                </a:solidFill>
                <a:latin typeface="Arial"/>
                <a:ea typeface="Arial"/>
                <a:cs typeface="Arial"/>
                <a:sym typeface="Arial"/>
              </a:rPr>
              <a:t>1</a:t>
            </a:r>
            <a:endParaRPr sz="3200" b="1" i="0" u="none" strike="noStrike" cap="none">
              <a:solidFill>
                <a:srgbClr val="9CC2E5"/>
              </a:solidFill>
              <a:latin typeface="Arial"/>
              <a:ea typeface="Arial"/>
              <a:cs typeface="Arial"/>
              <a:sym typeface="Arial"/>
            </a:endParaRPr>
          </a:p>
        </p:txBody>
      </p:sp>
      <p:sp>
        <p:nvSpPr>
          <p:cNvPr id="267" name="Google Shape;267;g1fb2960d89c_0_192"/>
          <p:cNvSpPr/>
          <p:nvPr/>
        </p:nvSpPr>
        <p:spPr>
          <a:xfrm>
            <a:off x="5855550" y="4524321"/>
            <a:ext cx="480900" cy="48090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8" name="Google Shape;268;g1fb2960d89c_0_192"/>
          <p:cNvSpPr txBox="1"/>
          <p:nvPr/>
        </p:nvSpPr>
        <p:spPr>
          <a:xfrm>
            <a:off x="5881187" y="4469078"/>
            <a:ext cx="3888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ru-RU" sz="3200" b="1" i="0" u="none" strike="noStrike" cap="none">
                <a:solidFill>
                  <a:srgbClr val="9CC2E5"/>
                </a:solidFill>
                <a:latin typeface="Arial"/>
                <a:ea typeface="Arial"/>
                <a:cs typeface="Arial"/>
                <a:sym typeface="Arial"/>
              </a:rPr>
              <a:t>3</a:t>
            </a:r>
            <a:endParaRPr sz="3200" b="1" i="0" u="none" strike="noStrike" cap="none">
              <a:solidFill>
                <a:srgbClr val="9CC2E5"/>
              </a:solidFill>
              <a:latin typeface="Arial"/>
              <a:ea typeface="Arial"/>
              <a:cs typeface="Arial"/>
              <a:sym typeface="Arial"/>
            </a:endParaRPr>
          </a:p>
        </p:txBody>
      </p:sp>
      <p:pic>
        <p:nvPicPr>
          <p:cNvPr id="269" name="Google Shape;269;g1fb2960d89c_0_192"/>
          <p:cNvPicPr preferRelativeResize="0"/>
          <p:nvPr/>
        </p:nvPicPr>
        <p:blipFill rotWithShape="1">
          <a:blip r:embed="rId3">
            <a:alphaModFix/>
          </a:blip>
          <a:srcRect/>
          <a:stretch/>
        </p:blipFill>
        <p:spPr>
          <a:xfrm>
            <a:off x="4692045" y="1696349"/>
            <a:ext cx="2950404" cy="2704350"/>
          </a:xfrm>
          <a:prstGeom prst="rect">
            <a:avLst/>
          </a:prstGeom>
          <a:noFill/>
          <a:ln>
            <a:noFill/>
          </a:ln>
        </p:spPr>
      </p:pic>
      <p:pic>
        <p:nvPicPr>
          <p:cNvPr id="270" name="Google Shape;270;g1fb2960d89c_0_192"/>
          <p:cNvPicPr preferRelativeResize="0"/>
          <p:nvPr/>
        </p:nvPicPr>
        <p:blipFill rotWithShape="1">
          <a:blip r:embed="rId4">
            <a:alphaModFix/>
          </a:blip>
          <a:srcRect/>
          <a:stretch/>
        </p:blipFill>
        <p:spPr>
          <a:xfrm>
            <a:off x="10643577" y="0"/>
            <a:ext cx="1548423" cy="672662"/>
          </a:xfrm>
          <a:prstGeom prst="rect">
            <a:avLst/>
          </a:prstGeom>
          <a:noFill/>
          <a:ln>
            <a:noFill/>
          </a:ln>
        </p:spPr>
      </p:pic>
      <p:sp>
        <p:nvSpPr>
          <p:cNvPr id="271" name="Google Shape;271;g1fb2960d89c_0_192"/>
          <p:cNvSpPr/>
          <p:nvPr/>
        </p:nvSpPr>
        <p:spPr>
          <a:xfrm>
            <a:off x="8192350" y="2728063"/>
            <a:ext cx="3018900" cy="58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ru-RU" sz="1600">
                <a:solidFill>
                  <a:schemeClr val="dk1"/>
                </a:solidFill>
              </a:rPr>
              <a:t>баланың оқу орны бойынша білім беру ұйымына</a:t>
            </a:r>
            <a:endParaRPr sz="1600">
              <a:solidFill>
                <a:schemeClr val="dk1"/>
              </a:solidFill>
            </a:endParaRPr>
          </a:p>
        </p:txBody>
      </p:sp>
      <p:sp>
        <p:nvSpPr>
          <p:cNvPr id="272" name="Google Shape;272;g1fb2960d89c_0_192"/>
          <p:cNvSpPr/>
          <p:nvPr/>
        </p:nvSpPr>
        <p:spPr>
          <a:xfrm>
            <a:off x="9461359" y="2083850"/>
            <a:ext cx="480900" cy="48090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3" name="Google Shape;273;g1fb2960d89c_0_192"/>
          <p:cNvSpPr txBox="1"/>
          <p:nvPr/>
        </p:nvSpPr>
        <p:spPr>
          <a:xfrm>
            <a:off x="9486995" y="2028607"/>
            <a:ext cx="3888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ru-RU" sz="3200" b="1" i="0" u="none" strike="noStrike" cap="none">
                <a:solidFill>
                  <a:srgbClr val="9CC2E5"/>
                </a:solidFill>
                <a:latin typeface="Arial"/>
                <a:ea typeface="Arial"/>
                <a:cs typeface="Arial"/>
                <a:sym typeface="Arial"/>
              </a:rPr>
              <a:t>2</a:t>
            </a:r>
            <a:endParaRPr sz="3200" b="1" i="0" u="none" strike="noStrike" cap="none">
              <a:solidFill>
                <a:srgbClr val="9CC2E5"/>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1fb2960d89c_0_210"/>
          <p:cNvSpPr txBox="1"/>
          <p:nvPr/>
        </p:nvSpPr>
        <p:spPr>
          <a:xfrm>
            <a:off x="2248928" y="621184"/>
            <a:ext cx="7982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RU" sz="2000" b="1">
                <a:solidFill>
                  <a:srgbClr val="002060"/>
                </a:solidFill>
              </a:rPr>
              <a:t>Жәбірлеуден (буллингтен) зардап шеккен баланың заңды өкілі жүгінген жағдайда ІІО:</a:t>
            </a:r>
            <a:endParaRPr sz="2000" b="0" i="0" u="none" strike="noStrike" cap="none">
              <a:solidFill>
                <a:srgbClr val="002060"/>
              </a:solidFill>
              <a:latin typeface="Arial"/>
              <a:ea typeface="Arial"/>
              <a:cs typeface="Arial"/>
              <a:sym typeface="Arial"/>
            </a:endParaRPr>
          </a:p>
        </p:txBody>
      </p:sp>
      <p:pic>
        <p:nvPicPr>
          <p:cNvPr id="279" name="Google Shape;279;g1fb2960d89c_0_210"/>
          <p:cNvPicPr preferRelativeResize="0"/>
          <p:nvPr/>
        </p:nvPicPr>
        <p:blipFill rotWithShape="1">
          <a:blip r:embed="rId3">
            <a:alphaModFix/>
          </a:blip>
          <a:srcRect/>
          <a:stretch/>
        </p:blipFill>
        <p:spPr>
          <a:xfrm>
            <a:off x="169563" y="2680138"/>
            <a:ext cx="2254188" cy="3847430"/>
          </a:xfrm>
          <a:prstGeom prst="rect">
            <a:avLst/>
          </a:prstGeom>
          <a:noFill/>
          <a:ln>
            <a:noFill/>
          </a:ln>
        </p:spPr>
      </p:pic>
      <p:sp>
        <p:nvSpPr>
          <p:cNvPr id="280" name="Google Shape;280;g1fb2960d89c_0_210"/>
          <p:cNvSpPr/>
          <p:nvPr/>
        </p:nvSpPr>
        <p:spPr>
          <a:xfrm>
            <a:off x="2610941" y="2015397"/>
            <a:ext cx="4687500" cy="954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келіп түскен өтінішті қарайды және әкімшілік не қылмыстық құқық бұзушылық белгілері болған кезде тексеру жүргізеді;</a:t>
            </a:r>
            <a:endParaRPr sz="1400" b="0" i="0" u="none" strike="noStrike" cap="none">
              <a:solidFill>
                <a:schemeClr val="dk1"/>
              </a:solidFill>
              <a:latin typeface="Arial"/>
              <a:ea typeface="Arial"/>
              <a:cs typeface="Arial"/>
              <a:sym typeface="Arial"/>
            </a:endParaRPr>
          </a:p>
        </p:txBody>
      </p:sp>
      <p:sp>
        <p:nvSpPr>
          <p:cNvPr id="281" name="Google Shape;281;g1fb2960d89c_0_210"/>
          <p:cNvSpPr/>
          <p:nvPr/>
        </p:nvSpPr>
        <p:spPr>
          <a:xfrm>
            <a:off x="2579409" y="3207980"/>
            <a:ext cx="4750800" cy="11697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мыс құрамының болмауына байланысты қылмыстық іс қозғауға немесе оны тоқтатуға негіздер болмаған кезде баланы жәбірлеу (қорқыту) туралы хабарламаны мәні бойынша қарау және шешім қабылдау үшін оқиға болған білім беру ұйымына жоғары тұрған органға жібереді;</a:t>
            </a:r>
            <a:endParaRPr sz="1400" b="0" i="0" u="none" strike="noStrike" cap="none">
              <a:solidFill>
                <a:schemeClr val="dk1"/>
              </a:solidFill>
              <a:latin typeface="Arial"/>
              <a:ea typeface="Arial"/>
              <a:cs typeface="Arial"/>
              <a:sym typeface="Arial"/>
            </a:endParaRPr>
          </a:p>
        </p:txBody>
      </p:sp>
      <p:sp>
        <p:nvSpPr>
          <p:cNvPr id="282" name="Google Shape;282;g1fb2960d89c_0_210"/>
          <p:cNvSpPr/>
          <p:nvPr/>
        </p:nvSpPr>
        <p:spPr>
          <a:xfrm>
            <a:off x="2579410" y="4981559"/>
            <a:ext cx="4771800" cy="7386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кәмелетке толмағандарды құқықтық тәрбиелеуде білім беру органдарына, олардың заңды өкілдеріне жәрдем көрсетеді;</a:t>
            </a:r>
            <a:endParaRPr sz="1400" b="0" i="0" u="none" strike="noStrike" cap="none">
              <a:solidFill>
                <a:schemeClr val="dk1"/>
              </a:solidFill>
              <a:latin typeface="Arial"/>
              <a:ea typeface="Arial"/>
              <a:cs typeface="Arial"/>
              <a:sym typeface="Arial"/>
            </a:endParaRPr>
          </a:p>
        </p:txBody>
      </p:sp>
      <p:sp>
        <p:nvSpPr>
          <p:cNvPr id="283" name="Google Shape;283;g1fb2960d89c_0_210"/>
          <p:cNvSpPr/>
          <p:nvPr/>
        </p:nvSpPr>
        <p:spPr>
          <a:xfrm>
            <a:off x="7889750" y="2071025"/>
            <a:ext cx="3494700" cy="23067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кәмелетке толмағанның қатысуымен жәбірлеу (буллинг) фактіні қарау жөніндегі іс-қимылдарды және басқа да іс-шараларды жүргізу үшін оның заңды өкілдері болмаған кезде не олардың қатысуы баланың мүдделеріне қайшы келген кезде баланың құқықтарын қорғау жөніндегі функцияларды жүзеге асыратын органның өкілін, педагогтерді немесе психологтарды тартады.</a:t>
            </a:r>
            <a:endParaRPr sz="1400" b="0" i="0" u="none" strike="noStrike" cap="none">
              <a:solidFill>
                <a:schemeClr val="dk1"/>
              </a:solidFill>
              <a:latin typeface="Arial"/>
              <a:ea typeface="Arial"/>
              <a:cs typeface="Arial"/>
              <a:sym typeface="Arial"/>
            </a:endParaRPr>
          </a:p>
        </p:txBody>
      </p:sp>
      <p:sp>
        <p:nvSpPr>
          <p:cNvPr id="284" name="Google Shape;284;g1fb2960d89c_0_210"/>
          <p:cNvSpPr/>
          <p:nvPr/>
        </p:nvSpPr>
        <p:spPr>
          <a:xfrm>
            <a:off x="2191261" y="2009147"/>
            <a:ext cx="387300" cy="38730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5" name="Google Shape;285;g1fb2960d89c_0_210"/>
          <p:cNvPicPr preferRelativeResize="0"/>
          <p:nvPr/>
        </p:nvPicPr>
        <p:blipFill rotWithShape="1">
          <a:blip r:embed="rId4">
            <a:alphaModFix/>
          </a:blip>
          <a:srcRect/>
          <a:stretch/>
        </p:blipFill>
        <p:spPr>
          <a:xfrm>
            <a:off x="2287781" y="2080095"/>
            <a:ext cx="290640" cy="227953"/>
          </a:xfrm>
          <a:prstGeom prst="rect">
            <a:avLst/>
          </a:prstGeom>
          <a:noFill/>
          <a:ln>
            <a:noFill/>
          </a:ln>
        </p:spPr>
      </p:pic>
      <p:sp>
        <p:nvSpPr>
          <p:cNvPr id="286" name="Google Shape;286;g1fb2960d89c_0_210"/>
          <p:cNvSpPr/>
          <p:nvPr/>
        </p:nvSpPr>
        <p:spPr>
          <a:xfrm>
            <a:off x="2164985" y="3223093"/>
            <a:ext cx="387300" cy="38730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7" name="Google Shape;287;g1fb2960d89c_0_210"/>
          <p:cNvPicPr preferRelativeResize="0"/>
          <p:nvPr/>
        </p:nvPicPr>
        <p:blipFill rotWithShape="1">
          <a:blip r:embed="rId4">
            <a:alphaModFix/>
          </a:blip>
          <a:srcRect/>
          <a:stretch/>
        </p:blipFill>
        <p:spPr>
          <a:xfrm>
            <a:off x="2261505" y="3294041"/>
            <a:ext cx="290640" cy="227953"/>
          </a:xfrm>
          <a:prstGeom prst="rect">
            <a:avLst/>
          </a:prstGeom>
          <a:noFill/>
          <a:ln>
            <a:noFill/>
          </a:ln>
        </p:spPr>
      </p:pic>
      <p:sp>
        <p:nvSpPr>
          <p:cNvPr id="288" name="Google Shape;288;g1fb2960d89c_0_210"/>
          <p:cNvSpPr/>
          <p:nvPr/>
        </p:nvSpPr>
        <p:spPr>
          <a:xfrm>
            <a:off x="2186005" y="4968190"/>
            <a:ext cx="387300" cy="38730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9" name="Google Shape;289;g1fb2960d89c_0_210"/>
          <p:cNvPicPr preferRelativeResize="0"/>
          <p:nvPr/>
        </p:nvPicPr>
        <p:blipFill rotWithShape="1">
          <a:blip r:embed="rId4">
            <a:alphaModFix/>
          </a:blip>
          <a:srcRect/>
          <a:stretch/>
        </p:blipFill>
        <p:spPr>
          <a:xfrm>
            <a:off x="2282525" y="5039138"/>
            <a:ext cx="290640" cy="227953"/>
          </a:xfrm>
          <a:prstGeom prst="rect">
            <a:avLst/>
          </a:prstGeom>
          <a:noFill/>
          <a:ln>
            <a:noFill/>
          </a:ln>
        </p:spPr>
      </p:pic>
      <p:sp>
        <p:nvSpPr>
          <p:cNvPr id="290" name="Google Shape;290;g1fb2960d89c_0_210"/>
          <p:cNvSpPr/>
          <p:nvPr/>
        </p:nvSpPr>
        <p:spPr>
          <a:xfrm>
            <a:off x="7454316" y="2014402"/>
            <a:ext cx="387300" cy="38730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1" name="Google Shape;291;g1fb2960d89c_0_210"/>
          <p:cNvPicPr preferRelativeResize="0"/>
          <p:nvPr/>
        </p:nvPicPr>
        <p:blipFill rotWithShape="1">
          <a:blip r:embed="rId4">
            <a:alphaModFix/>
          </a:blip>
          <a:srcRect/>
          <a:stretch/>
        </p:blipFill>
        <p:spPr>
          <a:xfrm>
            <a:off x="7550836" y="2085350"/>
            <a:ext cx="290640" cy="227953"/>
          </a:xfrm>
          <a:prstGeom prst="rect">
            <a:avLst/>
          </a:prstGeom>
          <a:noFill/>
          <a:ln>
            <a:noFill/>
          </a:ln>
        </p:spPr>
      </p:pic>
      <p:cxnSp>
        <p:nvCxnSpPr>
          <p:cNvPr id="292" name="Google Shape;292;g1fb2960d89c_0_210"/>
          <p:cNvCxnSpPr/>
          <p:nvPr/>
        </p:nvCxnSpPr>
        <p:spPr>
          <a:xfrm>
            <a:off x="3767079" y="3043857"/>
            <a:ext cx="2564400" cy="10500"/>
          </a:xfrm>
          <a:prstGeom prst="straightConnector1">
            <a:avLst/>
          </a:prstGeom>
          <a:noFill/>
          <a:ln w="19050" cap="flat" cmpd="sng">
            <a:solidFill>
              <a:srgbClr val="00B050"/>
            </a:solidFill>
            <a:prstDash val="solid"/>
            <a:miter lim="800000"/>
            <a:headEnd type="none" w="sm" len="sm"/>
            <a:tailEnd type="none" w="sm" len="sm"/>
          </a:ln>
        </p:spPr>
      </p:cxnSp>
      <p:cxnSp>
        <p:nvCxnSpPr>
          <p:cNvPr id="293" name="Google Shape;293;g1fb2960d89c_0_210"/>
          <p:cNvCxnSpPr/>
          <p:nvPr/>
        </p:nvCxnSpPr>
        <p:spPr>
          <a:xfrm>
            <a:off x="3845906" y="4867783"/>
            <a:ext cx="2564400" cy="10500"/>
          </a:xfrm>
          <a:prstGeom prst="straightConnector1">
            <a:avLst/>
          </a:prstGeom>
          <a:noFill/>
          <a:ln w="19050" cap="flat" cmpd="sng">
            <a:solidFill>
              <a:srgbClr val="00B050"/>
            </a:solidFill>
            <a:prstDash val="solid"/>
            <a:miter lim="800000"/>
            <a:headEnd type="none" w="sm" len="sm"/>
            <a:tailEnd type="none" w="sm" len="sm"/>
          </a:ln>
        </p:spPr>
      </p:cxnSp>
      <p:cxnSp>
        <p:nvCxnSpPr>
          <p:cNvPr id="294" name="Google Shape;294;g1fb2960d89c_0_210"/>
          <p:cNvCxnSpPr/>
          <p:nvPr/>
        </p:nvCxnSpPr>
        <p:spPr>
          <a:xfrm>
            <a:off x="8354903" y="4683914"/>
            <a:ext cx="2564400" cy="10500"/>
          </a:xfrm>
          <a:prstGeom prst="straightConnector1">
            <a:avLst/>
          </a:prstGeom>
          <a:noFill/>
          <a:ln w="19050" cap="flat" cmpd="sng">
            <a:solidFill>
              <a:srgbClr val="00B050"/>
            </a:solidFill>
            <a:prstDash val="solid"/>
            <a:miter lim="800000"/>
            <a:headEnd type="none" w="sm" len="sm"/>
            <a:tailEnd type="none" w="sm" len="sm"/>
          </a:ln>
        </p:spPr>
      </p:cxnSp>
      <p:pic>
        <p:nvPicPr>
          <p:cNvPr id="295" name="Google Shape;295;g1fb2960d89c_0_210"/>
          <p:cNvPicPr preferRelativeResize="0"/>
          <p:nvPr/>
        </p:nvPicPr>
        <p:blipFill rotWithShape="1">
          <a:blip r:embed="rId5">
            <a:alphaModFix/>
          </a:blip>
          <a:srcRect/>
          <a:stretch/>
        </p:blipFill>
        <p:spPr>
          <a:xfrm>
            <a:off x="10643577" y="0"/>
            <a:ext cx="1548423" cy="6726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1fb2960d89c_0_231"/>
          <p:cNvSpPr/>
          <p:nvPr/>
        </p:nvSpPr>
        <p:spPr>
          <a:xfrm>
            <a:off x="879400" y="2963475"/>
            <a:ext cx="10633200" cy="2188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800">
                <a:solidFill>
                  <a:schemeClr val="dk1"/>
                </a:solidFill>
              </a:rPr>
              <a:t>Оқу-тәрбие процесі кезеңінде білім беру ұйымдары педагогтерінің тарапынан балаға (балаларға) қатысты жәбірлеу (буллинг) "Педагогикалық әдептің кейбір мәселелері туралы"</a:t>
            </a:r>
            <a:endParaRPr sz="1800">
              <a:solidFill>
                <a:schemeClr val="dk1"/>
              </a:solidFill>
              <a:latin typeface="Arial"/>
              <a:ea typeface="Arial"/>
              <a:cs typeface="Arial"/>
              <a:sym typeface="Arial"/>
            </a:endParaRPr>
          </a:p>
          <a:p>
            <a:pPr marL="0" marR="0" lvl="0" indent="0" algn="ctr" rtl="0">
              <a:spcBef>
                <a:spcPts val="0"/>
              </a:spcBef>
              <a:spcAft>
                <a:spcPts val="0"/>
              </a:spcAft>
              <a:buNone/>
            </a:pPr>
            <a:r>
              <a:rPr lang="ru-RU" sz="1800" b="1">
                <a:solidFill>
                  <a:srgbClr val="00B0F0"/>
                </a:solidFill>
              </a:rPr>
              <a:t>Қазақстан Республикасы Білім және ғылым министрінің 2020 жылғы 11 мамырдағы № 190 бұйрығымен (Нормативтік құқықтық актілерді мемлекеттік тіркеу тізілімінде № 20619 болып тіркелген) бекітілген Педагогикалық әдеп жөніндегі кеңестің жұмысын ұйымдастырудың үлгілік қағидаларына сәйкес қаралады.</a:t>
            </a:r>
            <a:endParaRPr sz="1800" b="1">
              <a:solidFill>
                <a:srgbClr val="00B0F0"/>
              </a:solidFill>
              <a:latin typeface="Arial"/>
              <a:ea typeface="Arial"/>
              <a:cs typeface="Arial"/>
              <a:sym typeface="Arial"/>
            </a:endParaRPr>
          </a:p>
        </p:txBody>
      </p:sp>
      <p:pic>
        <p:nvPicPr>
          <p:cNvPr id="301" name="Google Shape;301;g1fb2960d89c_0_231" descr="F:\Преза ЕН\27 апреля\02.png"/>
          <p:cNvPicPr preferRelativeResize="0"/>
          <p:nvPr/>
        </p:nvPicPr>
        <p:blipFill rotWithShape="1">
          <a:blip r:embed="rId3">
            <a:alphaModFix/>
          </a:blip>
          <a:srcRect/>
          <a:stretch/>
        </p:blipFill>
        <p:spPr>
          <a:xfrm>
            <a:off x="4526400" y="1288357"/>
            <a:ext cx="3067324" cy="1350380"/>
          </a:xfrm>
          <a:prstGeom prst="rect">
            <a:avLst/>
          </a:prstGeom>
          <a:noFill/>
          <a:ln>
            <a:noFill/>
          </a:ln>
        </p:spPr>
      </p:pic>
      <p:pic>
        <p:nvPicPr>
          <p:cNvPr id="302" name="Google Shape;302;g1fb2960d89c_0_231"/>
          <p:cNvPicPr preferRelativeResize="0"/>
          <p:nvPr/>
        </p:nvPicPr>
        <p:blipFill rotWithShape="1">
          <a:blip r:embed="rId4">
            <a:alphaModFix/>
          </a:blip>
          <a:srcRect/>
          <a:stretch/>
        </p:blipFill>
        <p:spPr>
          <a:xfrm>
            <a:off x="10643577" y="0"/>
            <a:ext cx="1548423" cy="672662"/>
          </a:xfrm>
          <a:prstGeom prst="rect">
            <a:avLst/>
          </a:prstGeom>
          <a:noFill/>
          <a:ln>
            <a:noFill/>
          </a:ln>
        </p:spPr>
      </p:pic>
      <p:cxnSp>
        <p:nvCxnSpPr>
          <p:cNvPr id="303" name="Google Shape;303;g1fb2960d89c_0_231"/>
          <p:cNvCxnSpPr/>
          <p:nvPr/>
        </p:nvCxnSpPr>
        <p:spPr>
          <a:xfrm>
            <a:off x="2697900" y="2790975"/>
            <a:ext cx="6796200" cy="0"/>
          </a:xfrm>
          <a:prstGeom prst="straightConnector1">
            <a:avLst/>
          </a:prstGeom>
          <a:noFill/>
          <a:ln w="9525" cap="flat" cmpd="sng">
            <a:solidFill>
              <a:srgbClr val="033562"/>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p:nvPr/>
        </p:nvSpPr>
        <p:spPr>
          <a:xfrm>
            <a:off x="2553730" y="621184"/>
            <a:ext cx="70269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RU" sz="2000" b="1" i="0" u="none" strike="noStrike" cap="none">
                <a:solidFill>
                  <a:srgbClr val="002060"/>
                </a:solidFill>
                <a:latin typeface="Arial"/>
                <a:ea typeface="Arial"/>
                <a:cs typeface="Arial"/>
                <a:sym typeface="Arial"/>
              </a:rPr>
              <a:t>Осы қағидаларда мынадай негізгі </a:t>
            </a:r>
            <a:endParaRPr sz="2000" b="1"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ru-RU" sz="2000" b="1" i="0" u="none" strike="noStrike" cap="none">
                <a:solidFill>
                  <a:srgbClr val="002060"/>
                </a:solidFill>
                <a:latin typeface="Arial"/>
                <a:ea typeface="Arial"/>
                <a:cs typeface="Arial"/>
                <a:sym typeface="Arial"/>
              </a:rPr>
              <a:t>ұғымдар пайдаланылды:</a:t>
            </a:r>
            <a:endParaRPr sz="2000" b="1" i="0" u="none" strike="noStrike" cap="none">
              <a:solidFill>
                <a:srgbClr val="002060"/>
              </a:solidFill>
              <a:latin typeface="Arial"/>
              <a:ea typeface="Arial"/>
              <a:cs typeface="Arial"/>
              <a:sym typeface="Arial"/>
            </a:endParaRPr>
          </a:p>
        </p:txBody>
      </p:sp>
      <p:sp>
        <p:nvSpPr>
          <p:cNvPr id="94" name="Google Shape;94;p2"/>
          <p:cNvSpPr/>
          <p:nvPr/>
        </p:nvSpPr>
        <p:spPr>
          <a:xfrm>
            <a:off x="733425" y="1693827"/>
            <a:ext cx="3657600" cy="2038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rgbClr val="00B0F0"/>
                </a:solidFill>
                <a:latin typeface="Arial"/>
                <a:ea typeface="Arial"/>
                <a:cs typeface="Arial"/>
                <a:sym typeface="Arial"/>
              </a:rPr>
              <a:t>Баланы жәбірлеу (буллинг)   </a:t>
            </a:r>
            <a:r>
              <a:rPr lang="ru-RU" sz="1400" b="0" i="0" u="none" strike="noStrike" cap="none">
                <a:solidFill>
                  <a:srgbClr val="00B0F0"/>
                </a:solidFill>
                <a:latin typeface="Arial"/>
                <a:ea typeface="Arial"/>
                <a:cs typeface="Arial"/>
                <a:sym typeface="Arial"/>
              </a:rPr>
              <a:t>– </a:t>
            </a:r>
            <a:endParaRPr sz="1400" b="0" i="0" u="none" strike="noStrike" cap="none">
              <a:solidFill>
                <a:srgbClr val="00B0F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400"/>
              <a:buFont typeface="Arial"/>
              <a:buNone/>
            </a:pPr>
            <a:r>
              <a:rPr lang="ru-RU" sz="1200" b="0" i="0" u="none" strike="noStrike" cap="none">
                <a:solidFill>
                  <a:schemeClr val="dk1"/>
                </a:solidFill>
                <a:latin typeface="Arial"/>
                <a:ea typeface="Arial"/>
                <a:cs typeface="Arial"/>
                <a:sym typeface="Arial"/>
              </a:rPr>
              <a:t>қорлау сипатындағы жүйелі (екі және одан көп) әрекеттер, қудалау және (немесе) қорқыту, оның ішінде қандай да бір әрекетті жасауға немесе жасаудан бас тартуға мәжбүрлеуге бағытталған әрекеттер, сол сияқты жария түрде немесе бұқаралық ақпарат құралдары және (немесе) телекоммуникация желілері пайдаланыла отырып жасалған дәл сол әрекеттер (кибербуллинг);</a:t>
            </a:r>
            <a:endParaRPr sz="1000" b="0" i="0" u="none" strike="noStrike" cap="none">
              <a:solidFill>
                <a:schemeClr val="dk1"/>
              </a:solidFill>
              <a:latin typeface="Arial"/>
              <a:ea typeface="Arial"/>
              <a:cs typeface="Arial"/>
              <a:sym typeface="Arial"/>
            </a:endParaRPr>
          </a:p>
        </p:txBody>
      </p:sp>
      <p:sp>
        <p:nvSpPr>
          <p:cNvPr id="95" name="Google Shape;95;p2"/>
          <p:cNvSpPr/>
          <p:nvPr/>
        </p:nvSpPr>
        <p:spPr>
          <a:xfrm>
            <a:off x="7458075" y="1731934"/>
            <a:ext cx="4191000" cy="1750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rgbClr val="00B0F0"/>
                </a:solidFill>
                <a:latin typeface="Arial"/>
                <a:ea typeface="Arial"/>
                <a:cs typeface="Arial"/>
                <a:sym typeface="Arial"/>
              </a:rPr>
              <a:t>Әлеуметтік оңалту </a:t>
            </a:r>
            <a:r>
              <a:rPr lang="ru-RU" sz="1400" b="0" i="0" u="none" strike="noStrike" cap="none">
                <a:solidFill>
                  <a:srgbClr val="00B0F0"/>
                </a:solidFill>
                <a:latin typeface="Arial"/>
                <a:ea typeface="Arial"/>
                <a:cs typeface="Arial"/>
                <a:sym typeface="Arial"/>
              </a:rPr>
              <a:t>– </a:t>
            </a:r>
            <a:endParaRPr sz="1400" b="0" i="0" u="none" strike="noStrike" cap="none">
              <a:solidFill>
                <a:srgbClr val="00B0F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ru-RU" sz="1200" b="0" i="0" u="none" strike="noStrike" cap="none">
                <a:solidFill>
                  <a:schemeClr val="dk1"/>
                </a:solidFill>
                <a:latin typeface="Arial"/>
                <a:ea typeface="Arial"/>
                <a:cs typeface="Arial"/>
                <a:sym typeface="Arial"/>
              </a:rPr>
              <a:t>кәмелетке толмағандар арасындағы құқық бұзушылықтардың, қадағалаусыз және панасыз қалудың профилактикасы жүйесінің органдары мен мекемелері жүзеге асыратын өмірде қиын жағдайға душар болған кәмелетке толмағанды құқықтық, әлеуметтік, дене бітімі, психикалық, педагогикалық, моральдық және (немесе) материалдық жағынан қалпына келтіруге бағытталған шаралар кешені;</a:t>
            </a:r>
            <a:endParaRPr sz="1200" b="0" i="0" u="none" strike="noStrike" cap="none">
              <a:solidFill>
                <a:schemeClr val="dk1"/>
              </a:solidFill>
              <a:latin typeface="Arial"/>
              <a:ea typeface="Arial"/>
              <a:cs typeface="Arial"/>
              <a:sym typeface="Arial"/>
            </a:endParaRPr>
          </a:p>
        </p:txBody>
      </p:sp>
      <p:sp>
        <p:nvSpPr>
          <p:cNvPr id="96" name="Google Shape;96;p2"/>
          <p:cNvSpPr/>
          <p:nvPr/>
        </p:nvSpPr>
        <p:spPr>
          <a:xfrm>
            <a:off x="581025" y="4404081"/>
            <a:ext cx="3886200" cy="1548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rgbClr val="00B0F0"/>
                </a:solidFill>
                <a:latin typeface="Arial"/>
                <a:ea typeface="Arial"/>
                <a:cs typeface="Arial"/>
                <a:sym typeface="Arial"/>
              </a:rPr>
              <a:t>Әлеуметтік бейімделу </a:t>
            </a:r>
            <a:r>
              <a:rPr lang="ru-RU" sz="1400" b="0" i="0" u="none" strike="noStrike" cap="none">
                <a:solidFill>
                  <a:srgbClr val="00B0F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ru-RU" sz="1200" b="0" i="0" u="none" strike="noStrike" cap="none">
                <a:solidFill>
                  <a:schemeClr val="dk1"/>
                </a:solidFill>
                <a:latin typeface="Arial"/>
                <a:ea typeface="Arial"/>
                <a:cs typeface="Arial"/>
                <a:sym typeface="Arial"/>
              </a:rPr>
              <a:t>өмірде қиын ахуалға тап болған баланың қоғамдағы құндылықтарды, мінез-құлық қағидалары мен нормаларын игеру және қабылдау арқылы әлеуметтік ортаның жағдайларына белсенді түрде бейімделу процесі, сондай-ақ басынан кешірген психологиялық және (немесе) моральдық зардаптарды еңсеру процесі;</a:t>
            </a:r>
            <a:endParaRPr sz="1200" b="0" i="0" u="none" strike="noStrike" cap="none">
              <a:solidFill>
                <a:schemeClr val="dk1"/>
              </a:solidFill>
              <a:latin typeface="Arial"/>
              <a:ea typeface="Arial"/>
              <a:cs typeface="Arial"/>
              <a:sym typeface="Arial"/>
            </a:endParaRPr>
          </a:p>
        </p:txBody>
      </p:sp>
      <p:sp>
        <p:nvSpPr>
          <p:cNvPr id="97" name="Google Shape;97;p2"/>
          <p:cNvSpPr/>
          <p:nvPr/>
        </p:nvSpPr>
        <p:spPr>
          <a:xfrm>
            <a:off x="7524750" y="4437775"/>
            <a:ext cx="4423500" cy="1838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rgbClr val="00B0F0"/>
                </a:solidFill>
                <a:latin typeface="Arial"/>
                <a:ea typeface="Arial"/>
                <a:cs typeface="Arial"/>
                <a:sym typeface="Arial"/>
              </a:rPr>
              <a:t>Баланың заңды өкiлдерi  </a:t>
            </a:r>
            <a:r>
              <a:rPr lang="ru-RU" sz="1400" b="0" i="0" u="none" strike="noStrike" cap="none">
                <a:solidFill>
                  <a:srgbClr val="00B0F0"/>
                </a:solidFill>
                <a:latin typeface="Arial"/>
                <a:ea typeface="Arial"/>
                <a:cs typeface="Arial"/>
                <a:sym typeface="Arial"/>
              </a:rPr>
              <a:t>– </a:t>
            </a:r>
            <a:endParaRPr sz="1400" b="0" i="0" u="none" strike="noStrike" cap="none">
              <a:solidFill>
                <a:srgbClr val="00B0F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ru-RU" sz="1200" b="0" i="0" u="none" strike="noStrike" cap="none">
                <a:solidFill>
                  <a:schemeClr val="dk1"/>
                </a:solidFill>
                <a:latin typeface="Arial"/>
                <a:ea typeface="Arial"/>
                <a:cs typeface="Arial"/>
                <a:sym typeface="Arial"/>
              </a:rPr>
              <a:t>Қазақстан Республикасының заңнамасына сәйкес балаға қамқорлық жасауды, бiлiм, тәрбие берудi, оның құқықтары мен мүдделерiн қорғауды жүзеге асыратын ата-аналар (ата-ана), бала асырап алушылар, қорғаншы немесе қамқоршы, баланы қабылдайтын ата-ана (баланы қабылдайтын ата-аналар), патронат тәрбиешi және оларды алмастырушы басқа да адамдар.</a:t>
            </a:r>
            <a:endParaRPr sz="1200" b="0" i="0" u="none" strike="noStrike" cap="none">
              <a:solidFill>
                <a:schemeClr val="dk1"/>
              </a:solidFill>
              <a:latin typeface="Arial"/>
              <a:ea typeface="Arial"/>
              <a:cs typeface="Arial"/>
              <a:sym typeface="Arial"/>
            </a:endParaRPr>
          </a:p>
        </p:txBody>
      </p:sp>
      <p:pic>
        <p:nvPicPr>
          <p:cNvPr id="98" name="Google Shape;98;p2"/>
          <p:cNvPicPr preferRelativeResize="0"/>
          <p:nvPr/>
        </p:nvPicPr>
        <p:blipFill rotWithShape="1">
          <a:blip r:embed="rId3">
            <a:alphaModFix/>
          </a:blip>
          <a:srcRect/>
          <a:stretch/>
        </p:blipFill>
        <p:spPr>
          <a:xfrm>
            <a:off x="4533204" y="2571749"/>
            <a:ext cx="2807530" cy="2105987"/>
          </a:xfrm>
          <a:prstGeom prst="rect">
            <a:avLst/>
          </a:prstGeom>
          <a:noFill/>
          <a:ln>
            <a:noFill/>
          </a:ln>
        </p:spPr>
      </p:pic>
      <p:cxnSp>
        <p:nvCxnSpPr>
          <p:cNvPr id="99" name="Google Shape;99;p2"/>
          <p:cNvCxnSpPr/>
          <p:nvPr/>
        </p:nvCxnSpPr>
        <p:spPr>
          <a:xfrm rot="10800000">
            <a:off x="3905250" y="1581150"/>
            <a:ext cx="1295400" cy="1104900"/>
          </a:xfrm>
          <a:prstGeom prst="bentConnector3">
            <a:avLst>
              <a:gd name="adj1" fmla="val 50000"/>
            </a:avLst>
          </a:prstGeom>
          <a:noFill/>
          <a:ln w="9525" cap="flat" cmpd="sng">
            <a:solidFill>
              <a:srgbClr val="00B0F0"/>
            </a:solidFill>
            <a:prstDash val="solid"/>
            <a:miter lim="800000"/>
            <a:headEnd type="none" w="sm" len="sm"/>
            <a:tailEnd type="triangle" w="med" len="med"/>
          </a:ln>
        </p:spPr>
      </p:cxnSp>
      <p:cxnSp>
        <p:nvCxnSpPr>
          <p:cNvPr id="100" name="Google Shape;100;p2"/>
          <p:cNvCxnSpPr/>
          <p:nvPr/>
        </p:nvCxnSpPr>
        <p:spPr>
          <a:xfrm flipH="1">
            <a:off x="3771826" y="3971923"/>
            <a:ext cx="809700" cy="324000"/>
          </a:xfrm>
          <a:prstGeom prst="bentConnector3">
            <a:avLst>
              <a:gd name="adj1" fmla="val 49995"/>
            </a:avLst>
          </a:prstGeom>
          <a:noFill/>
          <a:ln w="9525" cap="flat" cmpd="sng">
            <a:solidFill>
              <a:srgbClr val="00B0F0"/>
            </a:solidFill>
            <a:prstDash val="solid"/>
            <a:miter lim="800000"/>
            <a:headEnd type="none" w="sm" len="sm"/>
            <a:tailEnd type="triangle" w="med" len="med"/>
          </a:ln>
        </p:spPr>
      </p:cxnSp>
      <p:cxnSp>
        <p:nvCxnSpPr>
          <p:cNvPr id="101" name="Google Shape;101;p2"/>
          <p:cNvCxnSpPr/>
          <p:nvPr/>
        </p:nvCxnSpPr>
        <p:spPr>
          <a:xfrm>
            <a:off x="6763947" y="4675057"/>
            <a:ext cx="666900" cy="513300"/>
          </a:xfrm>
          <a:prstGeom prst="bentConnector3">
            <a:avLst>
              <a:gd name="adj1" fmla="val 50000"/>
            </a:avLst>
          </a:prstGeom>
          <a:noFill/>
          <a:ln w="9525" cap="flat" cmpd="sng">
            <a:solidFill>
              <a:srgbClr val="00B0F0"/>
            </a:solidFill>
            <a:prstDash val="solid"/>
            <a:miter lim="800000"/>
            <a:headEnd type="none" w="sm" len="sm"/>
            <a:tailEnd type="triangle" w="med" len="med"/>
          </a:ln>
        </p:spPr>
      </p:cxnSp>
      <p:cxnSp>
        <p:nvCxnSpPr>
          <p:cNvPr id="102" name="Google Shape;102;p2"/>
          <p:cNvCxnSpPr/>
          <p:nvPr/>
        </p:nvCxnSpPr>
        <p:spPr>
          <a:xfrm rot="-5400000">
            <a:off x="6776335" y="1996953"/>
            <a:ext cx="692400" cy="628800"/>
          </a:xfrm>
          <a:prstGeom prst="bentConnector3">
            <a:avLst>
              <a:gd name="adj1" fmla="val 50000"/>
            </a:avLst>
          </a:prstGeom>
          <a:noFill/>
          <a:ln w="9525" cap="flat" cmpd="sng">
            <a:solidFill>
              <a:srgbClr val="00B0F0"/>
            </a:solidFill>
            <a:prstDash val="solid"/>
            <a:miter lim="800000"/>
            <a:headEnd type="none" w="sm" len="sm"/>
            <a:tailEnd type="triangle" w="med" len="med"/>
          </a:ln>
        </p:spPr>
      </p:cxnSp>
      <p:pic>
        <p:nvPicPr>
          <p:cNvPr id="103" name="Google Shape;103;p2"/>
          <p:cNvPicPr preferRelativeResize="0"/>
          <p:nvPr/>
        </p:nvPicPr>
        <p:blipFill rotWithShape="1">
          <a:blip r:embed="rId4">
            <a:alphaModFix/>
          </a:blip>
          <a:srcRect/>
          <a:stretch/>
        </p:blipFill>
        <p:spPr>
          <a:xfrm>
            <a:off x="10643577" y="0"/>
            <a:ext cx="1548423" cy="6726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fb2960d5bc_0_1"/>
          <p:cNvSpPr/>
          <p:nvPr/>
        </p:nvSpPr>
        <p:spPr>
          <a:xfrm>
            <a:off x="0" y="727950"/>
            <a:ext cx="12192000" cy="7203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g1fb2960d5bc_0_1"/>
          <p:cNvSpPr/>
          <p:nvPr/>
        </p:nvSpPr>
        <p:spPr>
          <a:xfrm>
            <a:off x="6277209" y="5651550"/>
            <a:ext cx="5660700" cy="7926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Google Shape;110;g1fb2960d5bc_0_1"/>
          <p:cNvSpPr/>
          <p:nvPr/>
        </p:nvSpPr>
        <p:spPr>
          <a:xfrm>
            <a:off x="457632" y="2137325"/>
            <a:ext cx="5416500" cy="16395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g1fb2960d5bc_0_1"/>
          <p:cNvSpPr/>
          <p:nvPr/>
        </p:nvSpPr>
        <p:spPr>
          <a:xfrm>
            <a:off x="461866" y="5831375"/>
            <a:ext cx="5416500" cy="6003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g1fb2960d5bc_0_1"/>
          <p:cNvSpPr/>
          <p:nvPr/>
        </p:nvSpPr>
        <p:spPr>
          <a:xfrm>
            <a:off x="447675" y="3883450"/>
            <a:ext cx="5416500" cy="10158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g1fb2960d5bc_0_1"/>
          <p:cNvSpPr/>
          <p:nvPr/>
        </p:nvSpPr>
        <p:spPr>
          <a:xfrm>
            <a:off x="6267450" y="2070500"/>
            <a:ext cx="5660700" cy="19992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g1fb2960d5bc_0_1"/>
          <p:cNvSpPr/>
          <p:nvPr/>
        </p:nvSpPr>
        <p:spPr>
          <a:xfrm>
            <a:off x="457631" y="5005874"/>
            <a:ext cx="5416500" cy="7203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g1fb2960d5bc_0_1"/>
          <p:cNvSpPr/>
          <p:nvPr/>
        </p:nvSpPr>
        <p:spPr>
          <a:xfrm>
            <a:off x="6277210" y="4259901"/>
            <a:ext cx="5660700" cy="12060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g1fb2960d5bc_0_1"/>
          <p:cNvSpPr txBox="1"/>
          <p:nvPr/>
        </p:nvSpPr>
        <p:spPr>
          <a:xfrm>
            <a:off x="1304925" y="198434"/>
            <a:ext cx="100488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RU" sz="2000" b="1">
                <a:solidFill>
                  <a:srgbClr val="002060"/>
                </a:solidFill>
                <a:latin typeface="Calibri"/>
                <a:ea typeface="Calibri"/>
                <a:cs typeface="Calibri"/>
                <a:sym typeface="Calibri"/>
              </a:rPr>
              <a:t>Баланы жәбірлеудің (буллингтің) профилактикасын жүргізу тәртібі</a:t>
            </a:r>
            <a:endParaRPr sz="2000" b="0" i="0" u="none" strike="noStrike" cap="none">
              <a:solidFill>
                <a:srgbClr val="002060"/>
              </a:solidFill>
              <a:latin typeface="Calibri"/>
              <a:ea typeface="Calibri"/>
              <a:cs typeface="Calibri"/>
              <a:sym typeface="Calibri"/>
            </a:endParaRPr>
          </a:p>
        </p:txBody>
      </p:sp>
      <p:sp>
        <p:nvSpPr>
          <p:cNvPr id="117" name="Google Shape;117;g1fb2960d5bc_0_1"/>
          <p:cNvSpPr txBox="1"/>
          <p:nvPr/>
        </p:nvSpPr>
        <p:spPr>
          <a:xfrm>
            <a:off x="745355" y="2231661"/>
            <a:ext cx="4975200" cy="1446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sz="1100">
                <a:solidFill>
                  <a:schemeClr val="dk1"/>
                </a:solidFill>
              </a:rPr>
              <a:t>тоқсанына кемінде 1 (бір) рет білім алушылар мен тәрбиеленушілердің, педагогтердің, баланың заңды өкілдерінің жәбірлеудің (буллингтің) профилактикасы және жәбірлеудің (буллингтің) алдын алу мәселелерінде білім алушылар мен тәрбиеленушілердің мүдделеріне қайшы келмейтін ақпараттық-түсіндіру жұмыстарын (әңгімелер, құқықтық жалпыға бірдей оқыту, сынып сағаттары, ата-аналар жиналыстары, сабақтан тыс іс-шаралар және басқалар) жүргізу арқылы хабардар болуын арттыру;</a:t>
            </a:r>
            <a:endParaRPr sz="1100" b="0" i="0" u="none" strike="noStrike" cap="none">
              <a:solidFill>
                <a:schemeClr val="dk1"/>
              </a:solidFill>
              <a:latin typeface="Arial"/>
              <a:ea typeface="Arial"/>
              <a:cs typeface="Arial"/>
              <a:sym typeface="Arial"/>
            </a:endParaRPr>
          </a:p>
        </p:txBody>
      </p:sp>
      <p:sp>
        <p:nvSpPr>
          <p:cNvPr id="118" name="Google Shape;118;g1fb2960d5bc_0_1"/>
          <p:cNvSpPr txBox="1"/>
          <p:nvPr/>
        </p:nvSpPr>
        <p:spPr>
          <a:xfrm>
            <a:off x="792050" y="3979671"/>
            <a:ext cx="4699500" cy="769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sz="1100">
                <a:solidFill>
                  <a:schemeClr val="dk1"/>
                </a:solidFill>
              </a:rPr>
              <a:t>оқыту семинарларына (вебинарларға), семинар-тренингтерге, шеберлік сыныптарына, коучингтерге, конференцияларға, форумдарға, панельдік пікірталастарға қатысу арқылы педагогтердің оқу-тәрбие жұмысындағы кәсіби құзыреттілігін арттыру;</a:t>
            </a:r>
            <a:endParaRPr sz="1100" b="0" i="0" u="none" strike="noStrike" cap="none">
              <a:solidFill>
                <a:schemeClr val="dk1"/>
              </a:solidFill>
              <a:latin typeface="Arial"/>
              <a:ea typeface="Arial"/>
              <a:cs typeface="Arial"/>
              <a:sym typeface="Arial"/>
            </a:endParaRPr>
          </a:p>
        </p:txBody>
      </p:sp>
      <p:sp>
        <p:nvSpPr>
          <p:cNvPr id="119" name="Google Shape;119;g1fb2960d5bc_0_1"/>
          <p:cNvSpPr txBox="1"/>
          <p:nvPr/>
        </p:nvSpPr>
        <p:spPr>
          <a:xfrm>
            <a:off x="831878" y="5052147"/>
            <a:ext cx="4550400" cy="6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100">
                <a:solidFill>
                  <a:schemeClr val="dk1"/>
                </a:solidFill>
              </a:rPr>
              <a:t>білім алушылар мен тәрбиеленушілерді, баланың заңды өкілдерін баланы жәбірлеуге (буллингке) жол берілмейтіндігі туралы (жазбаша және (немесе) ауызша түрінде) хабардар ету;</a:t>
            </a:r>
            <a:endParaRPr sz="1100" b="0" i="0" u="none" strike="noStrike" cap="none">
              <a:solidFill>
                <a:schemeClr val="dk1"/>
              </a:solidFill>
              <a:latin typeface="Arial"/>
              <a:ea typeface="Arial"/>
              <a:cs typeface="Arial"/>
              <a:sym typeface="Arial"/>
            </a:endParaRPr>
          </a:p>
        </p:txBody>
      </p:sp>
      <p:sp>
        <p:nvSpPr>
          <p:cNvPr id="120" name="Google Shape;120;g1fb2960d5bc_0_1"/>
          <p:cNvSpPr txBox="1"/>
          <p:nvPr/>
        </p:nvSpPr>
        <p:spPr>
          <a:xfrm>
            <a:off x="802464" y="5893560"/>
            <a:ext cx="51660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100">
                <a:solidFill>
                  <a:schemeClr val="dk1"/>
                </a:solidFill>
              </a:rPr>
              <a:t>білім алушылар мен тәрбиеленушілерге қатысты жәбірлеу (буллинг) белгілеріне ол анықталған жағдайда дереу ден қою;</a:t>
            </a:r>
            <a:endParaRPr sz="1100" b="0" i="0" u="none" strike="noStrike" cap="none">
              <a:solidFill>
                <a:schemeClr val="dk1"/>
              </a:solidFill>
              <a:latin typeface="Arial"/>
              <a:ea typeface="Arial"/>
              <a:cs typeface="Arial"/>
              <a:sym typeface="Arial"/>
            </a:endParaRPr>
          </a:p>
        </p:txBody>
      </p:sp>
      <p:sp>
        <p:nvSpPr>
          <p:cNvPr id="121" name="Google Shape;121;g1fb2960d5bc_0_1"/>
          <p:cNvSpPr txBox="1"/>
          <p:nvPr/>
        </p:nvSpPr>
        <p:spPr>
          <a:xfrm>
            <a:off x="6528209" y="2155450"/>
            <a:ext cx="5237100" cy="1616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sz="1100">
                <a:solidFill>
                  <a:schemeClr val="dk1"/>
                </a:solidFill>
              </a:rPr>
              <a:t>"Мектепке дейінгі тәрбие және оқыту, орта, арнаулы, қосымша, техникалық және кәсіптік, орта білімнен кейінгі білім беру ұйымдарының педагогтері жүргізу үшін міндетті құжаттардың тізбесін және олардың нысандарын бекіту туралы" Қазақстан Республикасы Білім және ғылым министрінің 2020 жылғы 6 сәуірдегі № 130 бұйрығына 4-қосымшадағы нысанға сәйкес (Нормативтік құқықтық актілерді мемлекеттік тіркеу тізілімінде № 20317 болып тіркелген) педагог-психологтің консультациясын есепке алу журналына тіркей отырып, педагог-психологтармен, әлеуметтік педагогтармен білім алушылар мен тәрбиеленушілерге әлеуметтік, психологиялық-педагогикалық көмек көрсету;</a:t>
            </a:r>
            <a:endParaRPr sz="1100" b="0" i="0" u="none" strike="noStrike" cap="none">
              <a:solidFill>
                <a:schemeClr val="dk1"/>
              </a:solidFill>
              <a:latin typeface="Arial"/>
              <a:ea typeface="Arial"/>
              <a:cs typeface="Arial"/>
              <a:sym typeface="Arial"/>
            </a:endParaRPr>
          </a:p>
        </p:txBody>
      </p:sp>
      <p:sp>
        <p:nvSpPr>
          <p:cNvPr id="122" name="Google Shape;122;g1fb2960d5bc_0_1"/>
          <p:cNvSpPr txBox="1"/>
          <p:nvPr/>
        </p:nvSpPr>
        <p:spPr>
          <a:xfrm>
            <a:off x="6532403" y="4338725"/>
            <a:ext cx="5135100" cy="769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sz="1100">
                <a:solidFill>
                  <a:schemeClr val="dk1"/>
                </a:solidFill>
              </a:rPr>
              <a:t>білім алушылар мен тәрбиеленушілердің құқықтары мен мүдделерін сақтау, оларды оқыту, тәрбиелеу және білім беру ұйымдарында қауіпсіз болу үшін ресурстармен қамтамасыз ету тұрғысынан тәрбие процесі мен білім беру ортасының жағдайларына мониторинг жүргізу;</a:t>
            </a:r>
            <a:endParaRPr sz="1100" b="0" i="0" u="none" strike="noStrike" cap="none">
              <a:solidFill>
                <a:schemeClr val="dk1"/>
              </a:solidFill>
              <a:latin typeface="Arial"/>
              <a:ea typeface="Arial"/>
              <a:cs typeface="Arial"/>
              <a:sym typeface="Arial"/>
            </a:endParaRPr>
          </a:p>
        </p:txBody>
      </p:sp>
      <p:sp>
        <p:nvSpPr>
          <p:cNvPr id="123" name="Google Shape;123;g1fb2960d5bc_0_1"/>
          <p:cNvSpPr txBox="1"/>
          <p:nvPr/>
        </p:nvSpPr>
        <p:spPr>
          <a:xfrm>
            <a:off x="6462425" y="5632350"/>
            <a:ext cx="5237100" cy="769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sz="1100">
                <a:solidFill>
                  <a:schemeClr val="dk1"/>
                </a:solidFill>
              </a:rPr>
              <a:t>білім алушылар мен тәрбиеленушілер арасында жәбірлеудің (буллингтің) профилактикасы мен болдырмау мәселесін ата-аналар комитетін тарта отырып, білім беру ұйымының алқалы басқару органдарының отырыстарында қарау.</a:t>
            </a:r>
            <a:endParaRPr sz="1100" b="0" i="0" u="none" strike="noStrike" cap="none">
              <a:solidFill>
                <a:schemeClr val="dk1"/>
              </a:solidFill>
              <a:latin typeface="Arial"/>
              <a:ea typeface="Arial"/>
              <a:cs typeface="Arial"/>
              <a:sym typeface="Arial"/>
            </a:endParaRPr>
          </a:p>
        </p:txBody>
      </p:sp>
      <p:pic>
        <p:nvPicPr>
          <p:cNvPr id="124" name="Google Shape;124;g1fb2960d5bc_0_1" descr="F:\Преза ЕН\27 августа\024.png"/>
          <p:cNvPicPr preferRelativeResize="0"/>
          <p:nvPr/>
        </p:nvPicPr>
        <p:blipFill rotWithShape="1">
          <a:blip r:embed="rId3">
            <a:alphaModFix/>
          </a:blip>
          <a:srcRect/>
          <a:stretch/>
        </p:blipFill>
        <p:spPr>
          <a:xfrm rot="5400000">
            <a:off x="-219" y="2817230"/>
            <a:ext cx="1050925" cy="159513"/>
          </a:xfrm>
          <a:prstGeom prst="rect">
            <a:avLst/>
          </a:prstGeom>
          <a:noFill/>
          <a:ln>
            <a:noFill/>
          </a:ln>
        </p:spPr>
      </p:pic>
      <p:pic>
        <p:nvPicPr>
          <p:cNvPr id="125" name="Google Shape;125;g1fb2960d5bc_0_1" descr="F:\Преза ЕН\27 августа\024.png"/>
          <p:cNvPicPr preferRelativeResize="0"/>
          <p:nvPr/>
        </p:nvPicPr>
        <p:blipFill rotWithShape="1">
          <a:blip r:embed="rId3">
            <a:alphaModFix/>
          </a:blip>
          <a:srcRect/>
          <a:stretch/>
        </p:blipFill>
        <p:spPr>
          <a:xfrm rot="5400000">
            <a:off x="159538" y="4361036"/>
            <a:ext cx="741925" cy="159500"/>
          </a:xfrm>
          <a:prstGeom prst="rect">
            <a:avLst/>
          </a:prstGeom>
          <a:noFill/>
          <a:ln>
            <a:noFill/>
          </a:ln>
        </p:spPr>
      </p:pic>
      <p:pic>
        <p:nvPicPr>
          <p:cNvPr id="126" name="Google Shape;126;g1fb2960d5bc_0_1" descr="F:\Преза ЕН\27 августа\024.png"/>
          <p:cNvPicPr preferRelativeResize="0"/>
          <p:nvPr/>
        </p:nvPicPr>
        <p:blipFill rotWithShape="1">
          <a:blip r:embed="rId4">
            <a:alphaModFix/>
          </a:blip>
          <a:srcRect/>
          <a:stretch/>
        </p:blipFill>
        <p:spPr>
          <a:xfrm rot="5400000">
            <a:off x="254300" y="5339249"/>
            <a:ext cx="541875" cy="119125"/>
          </a:xfrm>
          <a:prstGeom prst="rect">
            <a:avLst/>
          </a:prstGeom>
          <a:noFill/>
          <a:ln>
            <a:noFill/>
          </a:ln>
        </p:spPr>
      </p:pic>
      <p:pic>
        <p:nvPicPr>
          <p:cNvPr id="127" name="Google Shape;127;g1fb2960d5bc_0_1" descr="F:\Преза ЕН\27 августа\024.png"/>
          <p:cNvPicPr preferRelativeResize="0"/>
          <p:nvPr/>
        </p:nvPicPr>
        <p:blipFill rotWithShape="1">
          <a:blip r:embed="rId4">
            <a:alphaModFix/>
          </a:blip>
          <a:srcRect/>
          <a:stretch/>
        </p:blipFill>
        <p:spPr>
          <a:xfrm rot="5400000">
            <a:off x="5936957" y="4787835"/>
            <a:ext cx="784719" cy="119107"/>
          </a:xfrm>
          <a:prstGeom prst="rect">
            <a:avLst/>
          </a:prstGeom>
          <a:noFill/>
          <a:ln>
            <a:noFill/>
          </a:ln>
        </p:spPr>
      </p:pic>
      <p:pic>
        <p:nvPicPr>
          <p:cNvPr id="128" name="Google Shape;128;g1fb2960d5bc_0_1" descr="F:\Преза ЕН\27 августа\024.png"/>
          <p:cNvPicPr preferRelativeResize="0"/>
          <p:nvPr/>
        </p:nvPicPr>
        <p:blipFill rotWithShape="1">
          <a:blip r:embed="rId5">
            <a:alphaModFix/>
          </a:blip>
          <a:srcRect/>
          <a:stretch/>
        </p:blipFill>
        <p:spPr>
          <a:xfrm rot="5400000">
            <a:off x="6016608" y="5981131"/>
            <a:ext cx="642830" cy="97571"/>
          </a:xfrm>
          <a:prstGeom prst="rect">
            <a:avLst/>
          </a:prstGeom>
          <a:noFill/>
          <a:ln>
            <a:noFill/>
          </a:ln>
        </p:spPr>
      </p:pic>
      <p:pic>
        <p:nvPicPr>
          <p:cNvPr id="129" name="Google Shape;129;g1fb2960d5bc_0_1"/>
          <p:cNvPicPr preferRelativeResize="0"/>
          <p:nvPr/>
        </p:nvPicPr>
        <p:blipFill rotWithShape="1">
          <a:blip r:embed="rId6">
            <a:alphaModFix/>
          </a:blip>
          <a:srcRect/>
          <a:stretch/>
        </p:blipFill>
        <p:spPr>
          <a:xfrm>
            <a:off x="10643577" y="0"/>
            <a:ext cx="1548423" cy="672662"/>
          </a:xfrm>
          <a:prstGeom prst="rect">
            <a:avLst/>
          </a:prstGeom>
          <a:noFill/>
          <a:ln>
            <a:noFill/>
          </a:ln>
        </p:spPr>
      </p:pic>
      <p:pic>
        <p:nvPicPr>
          <p:cNvPr id="130" name="Google Shape;130;g1fb2960d5bc_0_1"/>
          <p:cNvPicPr preferRelativeResize="0"/>
          <p:nvPr/>
        </p:nvPicPr>
        <p:blipFill rotWithShape="1">
          <a:blip r:embed="rId7">
            <a:alphaModFix/>
          </a:blip>
          <a:srcRect l="55697" t="50221" b="-69"/>
          <a:stretch/>
        </p:blipFill>
        <p:spPr>
          <a:xfrm>
            <a:off x="0" y="0"/>
            <a:ext cx="1343727" cy="1552835"/>
          </a:xfrm>
          <a:prstGeom prst="rect">
            <a:avLst/>
          </a:prstGeom>
          <a:noFill/>
          <a:ln>
            <a:noFill/>
          </a:ln>
        </p:spPr>
      </p:pic>
      <p:sp>
        <p:nvSpPr>
          <p:cNvPr id="131" name="Google Shape;131;g1fb2960d5bc_0_1"/>
          <p:cNvSpPr/>
          <p:nvPr/>
        </p:nvSpPr>
        <p:spPr>
          <a:xfrm>
            <a:off x="1030450" y="727950"/>
            <a:ext cx="10637100" cy="72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300" i="1">
                <a:solidFill>
                  <a:schemeClr val="dk1"/>
                </a:solidFill>
              </a:rPr>
              <a:t>Білім беру ұйымының әкімшілігі баланы жәбірлеудің (буллингтің) профилактикасы және алдын алу жөніндегі қызметті қамтамасыз етеді және білім беру процесіне қатысушылардың құқықтары мен мүдделерін құрметтеуді, баланы жәбірлеуге (буллингке) нөлдік төзімділік мәдениетін қалыптастыруға бағытталған білім беру ортасында жағдай жасайды.</a:t>
            </a:r>
            <a:endParaRPr sz="1300" i="1" u="none" strike="noStrike" cap="none">
              <a:solidFill>
                <a:schemeClr val="dk1"/>
              </a:solidFill>
            </a:endParaRPr>
          </a:p>
        </p:txBody>
      </p:sp>
      <p:sp>
        <p:nvSpPr>
          <p:cNvPr id="132" name="Google Shape;132;g1fb2960d5bc_0_1"/>
          <p:cNvSpPr/>
          <p:nvPr/>
        </p:nvSpPr>
        <p:spPr>
          <a:xfrm>
            <a:off x="304650" y="1503550"/>
            <a:ext cx="118872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200">
                <a:solidFill>
                  <a:schemeClr val="dk1"/>
                </a:solidFill>
              </a:rPr>
              <a:t>Білім беру ұйымының басшысы баланы жәбірлеудің (буллингтің) профилактикасы мақсатында жыл сайын оқу жылының басында баланы жәбірлеудің (буллингтің) профилактикасы жөніндегі жоспарды (бұдан әрі – жоспар) бекітеді. Жоспарға мерзімдер, аяқтау нысандары, жауапты тұлғалар және келесі іс-шаралар кіреді:</a:t>
            </a:r>
            <a:endParaRPr sz="1200" u="none" strike="noStrike" cap="none">
              <a:solidFill>
                <a:schemeClr val="dk1"/>
              </a:solidFill>
            </a:endParaRPr>
          </a:p>
        </p:txBody>
      </p:sp>
      <p:pic>
        <p:nvPicPr>
          <p:cNvPr id="133" name="Google Shape;133;g1fb2960d5bc_0_1" descr="F:\Преза ЕН\27 августа\024.png"/>
          <p:cNvPicPr preferRelativeResize="0"/>
          <p:nvPr/>
        </p:nvPicPr>
        <p:blipFill rotWithShape="1">
          <a:blip r:embed="rId4">
            <a:alphaModFix/>
          </a:blip>
          <a:srcRect/>
          <a:stretch/>
        </p:blipFill>
        <p:spPr>
          <a:xfrm rot="5400000">
            <a:off x="280363" y="6082062"/>
            <a:ext cx="489750" cy="119125"/>
          </a:xfrm>
          <a:prstGeom prst="rect">
            <a:avLst/>
          </a:prstGeom>
          <a:noFill/>
          <a:ln>
            <a:noFill/>
          </a:ln>
        </p:spPr>
      </p:pic>
      <p:pic>
        <p:nvPicPr>
          <p:cNvPr id="134" name="Google Shape;134;g1fb2960d5bc_0_1" descr="F:\Преза ЕН\27 августа\024.png"/>
          <p:cNvPicPr preferRelativeResize="0"/>
          <p:nvPr/>
        </p:nvPicPr>
        <p:blipFill rotWithShape="1">
          <a:blip r:embed="rId3">
            <a:alphaModFix/>
          </a:blip>
          <a:srcRect/>
          <a:stretch/>
        </p:blipFill>
        <p:spPr>
          <a:xfrm rot="5400000">
            <a:off x="5722868" y="2817230"/>
            <a:ext cx="1050925" cy="1595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g1fb2960d89c_0_0"/>
          <p:cNvPicPr preferRelativeResize="0"/>
          <p:nvPr/>
        </p:nvPicPr>
        <p:blipFill rotWithShape="1">
          <a:blip r:embed="rId3">
            <a:alphaModFix/>
          </a:blip>
          <a:srcRect/>
          <a:stretch/>
        </p:blipFill>
        <p:spPr>
          <a:xfrm>
            <a:off x="10643577" y="0"/>
            <a:ext cx="1548423" cy="672662"/>
          </a:xfrm>
          <a:prstGeom prst="rect">
            <a:avLst/>
          </a:prstGeom>
          <a:noFill/>
          <a:ln>
            <a:noFill/>
          </a:ln>
        </p:spPr>
      </p:pic>
      <p:cxnSp>
        <p:nvCxnSpPr>
          <p:cNvPr id="140" name="Google Shape;140;g1fb2960d89c_0_0"/>
          <p:cNvCxnSpPr/>
          <p:nvPr/>
        </p:nvCxnSpPr>
        <p:spPr>
          <a:xfrm>
            <a:off x="2671138" y="4123350"/>
            <a:ext cx="6796200" cy="0"/>
          </a:xfrm>
          <a:prstGeom prst="straightConnector1">
            <a:avLst/>
          </a:prstGeom>
          <a:noFill/>
          <a:ln w="9525" cap="flat" cmpd="sng">
            <a:solidFill>
              <a:srgbClr val="033562"/>
            </a:solidFill>
            <a:prstDash val="solid"/>
            <a:round/>
            <a:headEnd type="none" w="sm" len="sm"/>
            <a:tailEnd type="none" w="sm" len="sm"/>
          </a:ln>
        </p:spPr>
      </p:cxnSp>
      <p:pic>
        <p:nvPicPr>
          <p:cNvPr id="141" name="Google Shape;141;g1fb2960d89c_0_0"/>
          <p:cNvPicPr preferRelativeResize="0"/>
          <p:nvPr/>
        </p:nvPicPr>
        <p:blipFill rotWithShape="1">
          <a:blip r:embed="rId4">
            <a:alphaModFix/>
          </a:blip>
          <a:srcRect/>
          <a:stretch/>
        </p:blipFill>
        <p:spPr>
          <a:xfrm rot="316079">
            <a:off x="9609288" y="1255893"/>
            <a:ext cx="1713169" cy="3171019"/>
          </a:xfrm>
          <a:prstGeom prst="rect">
            <a:avLst/>
          </a:prstGeom>
          <a:noFill/>
          <a:ln>
            <a:noFill/>
          </a:ln>
        </p:spPr>
      </p:pic>
      <p:pic>
        <p:nvPicPr>
          <p:cNvPr id="142" name="Google Shape;142;g1fb2960d89c_0_0"/>
          <p:cNvPicPr preferRelativeResize="0"/>
          <p:nvPr/>
        </p:nvPicPr>
        <p:blipFill rotWithShape="1">
          <a:blip r:embed="rId5">
            <a:alphaModFix/>
          </a:blip>
          <a:srcRect l="16943" t="9440" r="67543" b="55686"/>
          <a:stretch/>
        </p:blipFill>
        <p:spPr>
          <a:xfrm>
            <a:off x="727588" y="1229650"/>
            <a:ext cx="1462529" cy="3376881"/>
          </a:xfrm>
          <a:prstGeom prst="rect">
            <a:avLst/>
          </a:prstGeom>
          <a:noFill/>
          <a:ln>
            <a:noFill/>
          </a:ln>
        </p:spPr>
      </p:pic>
      <p:sp>
        <p:nvSpPr>
          <p:cNvPr id="143" name="Google Shape;143;g1fb2960d89c_0_0"/>
          <p:cNvSpPr txBox="1"/>
          <p:nvPr/>
        </p:nvSpPr>
        <p:spPr>
          <a:xfrm>
            <a:off x="1007175" y="4498850"/>
            <a:ext cx="100869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ru-RU" sz="1800" b="1">
                <a:solidFill>
                  <a:srgbClr val="00B0F0"/>
                </a:solidFill>
              </a:rPr>
              <a:t>Мыналар бойынша жүргізілген жұмыс туралы ақпаратты жібереді:</a:t>
            </a:r>
            <a:endParaRPr sz="1600" i="1">
              <a:solidFill>
                <a:schemeClr val="dk1"/>
              </a:solidFill>
            </a:endParaRPr>
          </a:p>
        </p:txBody>
      </p:sp>
      <p:sp>
        <p:nvSpPr>
          <p:cNvPr id="144" name="Google Shape;144;g1fb2960d89c_0_0"/>
          <p:cNvSpPr txBox="1"/>
          <p:nvPr/>
        </p:nvSpPr>
        <p:spPr>
          <a:xfrm>
            <a:off x="2176925" y="2204663"/>
            <a:ext cx="7747500" cy="1477287"/>
          </a:xfrm>
          <a:prstGeom prst="rect">
            <a:avLst/>
          </a:prstGeom>
          <a:noFill/>
          <a:ln>
            <a:noFill/>
          </a:ln>
        </p:spPr>
        <p:txBody>
          <a:bodyPr spcFirstLastPara="1" wrap="square" lIns="91425" tIns="45700" rIns="91425" bIns="45700" anchor="t" anchorCtr="0">
            <a:spAutoFit/>
          </a:bodyPr>
          <a:lstStyle/>
          <a:p>
            <a:pPr lvl="0" algn="ctr">
              <a:buSzPts val="1800"/>
            </a:pPr>
            <a:r>
              <a:rPr lang="ru-RU" sz="1800" dirty="0" err="1">
                <a:solidFill>
                  <a:schemeClr val="dk1"/>
                </a:solidFill>
              </a:rPr>
              <a:t>Білім</a:t>
            </a:r>
            <a:r>
              <a:rPr lang="ru-RU" sz="1800" dirty="0">
                <a:solidFill>
                  <a:schemeClr val="dk1"/>
                </a:solidFill>
              </a:rPr>
              <a:t> беру </a:t>
            </a:r>
            <a:r>
              <a:rPr lang="ru-RU" sz="1800" dirty="0" err="1">
                <a:solidFill>
                  <a:schemeClr val="dk1"/>
                </a:solidFill>
              </a:rPr>
              <a:t>ұйымы</a:t>
            </a:r>
            <a:r>
              <a:rPr lang="ru-RU" sz="1800" dirty="0">
                <a:solidFill>
                  <a:schemeClr val="dk1"/>
                </a:solidFill>
              </a:rPr>
              <a:t> </a:t>
            </a:r>
            <a:r>
              <a:rPr lang="ru-RU" sz="1800" dirty="0" err="1">
                <a:solidFill>
                  <a:schemeClr val="dk1"/>
                </a:solidFill>
              </a:rPr>
              <a:t>әкімшілігінің</a:t>
            </a:r>
            <a:r>
              <a:rPr lang="ru-RU" sz="1800" dirty="0">
                <a:solidFill>
                  <a:schemeClr val="dk1"/>
                </a:solidFill>
              </a:rPr>
              <a:t> </a:t>
            </a:r>
            <a:r>
              <a:rPr lang="ru-RU" sz="1800" dirty="0" err="1" smtClean="0">
                <a:solidFill>
                  <a:schemeClr val="dk1"/>
                </a:solidFill>
              </a:rPr>
              <a:t>баланы</a:t>
            </a:r>
            <a:r>
              <a:rPr lang="ru-RU" sz="1800" dirty="0" smtClean="0">
                <a:solidFill>
                  <a:schemeClr val="dk1"/>
                </a:solidFill>
              </a:rPr>
              <a:t> </a:t>
            </a:r>
            <a:r>
              <a:rPr lang="ru-RU" sz="1800" dirty="0" err="1">
                <a:solidFill>
                  <a:schemeClr val="dk1"/>
                </a:solidFill>
              </a:rPr>
              <a:t>жәбірлеудің</a:t>
            </a:r>
            <a:r>
              <a:rPr lang="ru-RU" sz="1800" dirty="0">
                <a:solidFill>
                  <a:schemeClr val="dk1"/>
                </a:solidFill>
              </a:rPr>
              <a:t> (</a:t>
            </a:r>
            <a:r>
              <a:rPr lang="ru-RU" sz="1800" dirty="0" err="1">
                <a:solidFill>
                  <a:schemeClr val="dk1"/>
                </a:solidFill>
              </a:rPr>
              <a:t>буллингтің</a:t>
            </a:r>
            <a:r>
              <a:rPr lang="ru-RU" sz="1800" dirty="0">
                <a:solidFill>
                  <a:schemeClr val="dk1"/>
                </a:solidFill>
              </a:rPr>
              <a:t>) </a:t>
            </a:r>
            <a:r>
              <a:rPr lang="ru-RU" sz="1800" dirty="0" err="1">
                <a:solidFill>
                  <a:schemeClr val="dk1"/>
                </a:solidFill>
              </a:rPr>
              <a:t>профилактикасы</a:t>
            </a:r>
            <a:r>
              <a:rPr lang="ru-RU" sz="1800" dirty="0">
                <a:solidFill>
                  <a:schemeClr val="dk1"/>
                </a:solidFill>
              </a:rPr>
              <a:t> </a:t>
            </a:r>
            <a:r>
              <a:rPr lang="ru-RU" sz="1800" dirty="0" err="1">
                <a:solidFill>
                  <a:schemeClr val="dk1"/>
                </a:solidFill>
              </a:rPr>
              <a:t>бойынша</a:t>
            </a:r>
            <a:r>
              <a:rPr lang="ru-RU" sz="1800" dirty="0">
                <a:solidFill>
                  <a:schemeClr val="dk1"/>
                </a:solidFill>
              </a:rPr>
              <a:t> </a:t>
            </a:r>
            <a:r>
              <a:rPr lang="ru-RU" sz="1800" dirty="0" err="1" smtClean="0">
                <a:solidFill>
                  <a:schemeClr val="dk1"/>
                </a:solidFill>
              </a:rPr>
              <a:t>жұмысқа</a:t>
            </a:r>
            <a:r>
              <a:rPr lang="ru-RU" sz="1800" dirty="0" smtClean="0">
                <a:solidFill>
                  <a:schemeClr val="dk1"/>
                </a:solidFill>
              </a:rPr>
              <a:t> </a:t>
            </a:r>
            <a:r>
              <a:rPr lang="ru-RU" sz="1800" dirty="0" err="1" smtClean="0">
                <a:solidFill>
                  <a:schemeClr val="dk1"/>
                </a:solidFill>
              </a:rPr>
              <a:t>келісімі</a:t>
            </a:r>
            <a:r>
              <a:rPr lang="ru-RU" sz="1800" dirty="0" smtClean="0">
                <a:solidFill>
                  <a:schemeClr val="dk1"/>
                </a:solidFill>
              </a:rPr>
              <a:t> </a:t>
            </a:r>
            <a:r>
              <a:rPr lang="ru-RU" sz="1800" dirty="0" err="1">
                <a:solidFill>
                  <a:schemeClr val="dk1"/>
                </a:solidFill>
              </a:rPr>
              <a:t>бойынша</a:t>
            </a:r>
            <a:r>
              <a:rPr lang="ru-RU" sz="1800" dirty="0">
                <a:solidFill>
                  <a:schemeClr val="dk1"/>
                </a:solidFill>
              </a:rPr>
              <a:t>  </a:t>
            </a:r>
            <a:r>
              <a:rPr lang="ru-RU" sz="1800" dirty="0" err="1">
                <a:solidFill>
                  <a:schemeClr val="dk1"/>
                </a:solidFill>
              </a:rPr>
              <a:t>ата-аналар</a:t>
            </a:r>
            <a:r>
              <a:rPr lang="ru-RU" sz="1800" dirty="0">
                <a:solidFill>
                  <a:schemeClr val="dk1"/>
                </a:solidFill>
              </a:rPr>
              <a:t> </a:t>
            </a:r>
            <a:r>
              <a:rPr lang="ru-RU" sz="1800" dirty="0" err="1">
                <a:solidFill>
                  <a:schemeClr val="dk1"/>
                </a:solidFill>
              </a:rPr>
              <a:t>қоғамдастығының</a:t>
            </a:r>
            <a:r>
              <a:rPr lang="ru-RU" sz="1800" dirty="0">
                <a:solidFill>
                  <a:schemeClr val="dk1"/>
                </a:solidFill>
              </a:rPr>
              <a:t>, </a:t>
            </a:r>
            <a:r>
              <a:rPr lang="ru-RU" sz="1800" dirty="0" err="1">
                <a:solidFill>
                  <a:schemeClr val="dk1"/>
                </a:solidFill>
              </a:rPr>
              <a:t>мүдделі</a:t>
            </a:r>
            <a:r>
              <a:rPr lang="ru-RU" sz="1800" dirty="0">
                <a:solidFill>
                  <a:schemeClr val="dk1"/>
                </a:solidFill>
              </a:rPr>
              <a:t> </a:t>
            </a:r>
            <a:r>
              <a:rPr lang="ru-RU" sz="1800" dirty="0" err="1">
                <a:solidFill>
                  <a:schemeClr val="dk1"/>
                </a:solidFill>
              </a:rPr>
              <a:t>мемлекеттік</a:t>
            </a:r>
            <a:r>
              <a:rPr lang="ru-RU" sz="1800" dirty="0">
                <a:solidFill>
                  <a:schemeClr val="dk1"/>
                </a:solidFill>
              </a:rPr>
              <a:t> </a:t>
            </a:r>
            <a:r>
              <a:rPr lang="ru-RU" sz="1800" dirty="0" err="1">
                <a:solidFill>
                  <a:schemeClr val="dk1"/>
                </a:solidFill>
              </a:rPr>
              <a:t>органдар</a:t>
            </a:r>
            <a:r>
              <a:rPr lang="ru-RU" sz="1800" dirty="0">
                <a:solidFill>
                  <a:schemeClr val="dk1"/>
                </a:solidFill>
              </a:rPr>
              <a:t> мен </a:t>
            </a:r>
            <a:r>
              <a:rPr lang="ru-RU" sz="1800" dirty="0" err="1">
                <a:solidFill>
                  <a:schemeClr val="dk1"/>
                </a:solidFill>
              </a:rPr>
              <a:t>ұйымдардың</a:t>
            </a:r>
            <a:r>
              <a:rPr lang="ru-RU" sz="1800" dirty="0">
                <a:solidFill>
                  <a:schemeClr val="dk1"/>
                </a:solidFill>
              </a:rPr>
              <a:t>, </a:t>
            </a:r>
            <a:r>
              <a:rPr lang="ru-RU" sz="1800" dirty="0" err="1">
                <a:solidFill>
                  <a:schemeClr val="dk1"/>
                </a:solidFill>
              </a:rPr>
              <a:t>қызметі</a:t>
            </a:r>
            <a:r>
              <a:rPr lang="ru-RU" sz="1800" dirty="0">
                <a:solidFill>
                  <a:schemeClr val="dk1"/>
                </a:solidFill>
              </a:rPr>
              <a:t> </a:t>
            </a:r>
            <a:r>
              <a:rPr lang="ru-RU" sz="1800" dirty="0" err="1">
                <a:solidFill>
                  <a:schemeClr val="dk1"/>
                </a:solidFill>
              </a:rPr>
              <a:t>білім</a:t>
            </a:r>
            <a:r>
              <a:rPr lang="ru-RU" sz="1800" dirty="0">
                <a:solidFill>
                  <a:schemeClr val="dk1"/>
                </a:solidFill>
              </a:rPr>
              <a:t> беру </a:t>
            </a:r>
            <a:r>
              <a:rPr lang="ru-RU" sz="1800" dirty="0" err="1">
                <a:solidFill>
                  <a:schemeClr val="dk1"/>
                </a:solidFill>
              </a:rPr>
              <a:t>процесіне</a:t>
            </a:r>
            <a:r>
              <a:rPr lang="ru-RU" sz="1800" dirty="0">
                <a:solidFill>
                  <a:schemeClr val="dk1"/>
                </a:solidFill>
              </a:rPr>
              <a:t> </a:t>
            </a:r>
            <a:r>
              <a:rPr lang="ru-RU" sz="1800" dirty="0" err="1">
                <a:solidFill>
                  <a:schemeClr val="dk1"/>
                </a:solidFill>
              </a:rPr>
              <a:t>қатысушылардың</a:t>
            </a:r>
            <a:r>
              <a:rPr lang="ru-RU" sz="1800" dirty="0">
                <a:solidFill>
                  <a:schemeClr val="dk1"/>
                </a:solidFill>
              </a:rPr>
              <a:t> </a:t>
            </a:r>
            <a:r>
              <a:rPr lang="ru-RU" sz="1800" dirty="0" err="1">
                <a:solidFill>
                  <a:schemeClr val="dk1"/>
                </a:solidFill>
              </a:rPr>
              <a:t>құқықтарын</a:t>
            </a:r>
            <a:r>
              <a:rPr lang="ru-RU" sz="1800" dirty="0">
                <a:solidFill>
                  <a:schemeClr val="dk1"/>
                </a:solidFill>
              </a:rPr>
              <a:t> </a:t>
            </a:r>
            <a:r>
              <a:rPr lang="ru-RU" sz="1800" dirty="0" err="1">
                <a:solidFill>
                  <a:schemeClr val="dk1"/>
                </a:solidFill>
              </a:rPr>
              <a:t>қорғауға</a:t>
            </a:r>
            <a:r>
              <a:rPr lang="ru-RU" sz="1800" dirty="0">
                <a:solidFill>
                  <a:schemeClr val="dk1"/>
                </a:solidFill>
              </a:rPr>
              <a:t> </a:t>
            </a:r>
            <a:r>
              <a:rPr lang="ru-RU" sz="1800" dirty="0" err="1">
                <a:solidFill>
                  <a:schemeClr val="dk1"/>
                </a:solidFill>
              </a:rPr>
              <a:t>қайшы</a:t>
            </a:r>
            <a:r>
              <a:rPr lang="ru-RU" sz="1800" dirty="0">
                <a:solidFill>
                  <a:schemeClr val="dk1"/>
                </a:solidFill>
              </a:rPr>
              <a:t> </a:t>
            </a:r>
            <a:r>
              <a:rPr lang="ru-RU" sz="1800" dirty="0" err="1">
                <a:solidFill>
                  <a:schemeClr val="dk1"/>
                </a:solidFill>
              </a:rPr>
              <a:t>келмейтін</a:t>
            </a:r>
            <a:r>
              <a:rPr lang="ru-RU" sz="1800" dirty="0">
                <a:solidFill>
                  <a:schemeClr val="dk1"/>
                </a:solidFill>
              </a:rPr>
              <a:t> </a:t>
            </a:r>
            <a:r>
              <a:rPr lang="ru-RU" sz="1800" dirty="0" err="1">
                <a:solidFill>
                  <a:schemeClr val="dk1"/>
                </a:solidFill>
              </a:rPr>
              <a:t>үкіметтік</a:t>
            </a:r>
            <a:r>
              <a:rPr lang="ru-RU" sz="1800" dirty="0">
                <a:solidFill>
                  <a:schemeClr val="dk1"/>
                </a:solidFill>
              </a:rPr>
              <a:t> </a:t>
            </a:r>
            <a:r>
              <a:rPr lang="ru-RU" sz="1800" dirty="0" err="1">
                <a:solidFill>
                  <a:schemeClr val="dk1"/>
                </a:solidFill>
              </a:rPr>
              <a:t>емес</a:t>
            </a:r>
            <a:r>
              <a:rPr lang="ru-RU" sz="1800" dirty="0">
                <a:solidFill>
                  <a:schemeClr val="dk1"/>
                </a:solidFill>
              </a:rPr>
              <a:t> </a:t>
            </a:r>
            <a:r>
              <a:rPr lang="ru-RU" sz="1800" dirty="0" err="1">
                <a:solidFill>
                  <a:schemeClr val="dk1"/>
                </a:solidFill>
              </a:rPr>
              <a:t>ұйымдардың</a:t>
            </a:r>
            <a:r>
              <a:rPr lang="ru-RU" sz="1800" dirty="0">
                <a:solidFill>
                  <a:schemeClr val="dk1"/>
                </a:solidFill>
              </a:rPr>
              <a:t> </a:t>
            </a:r>
            <a:r>
              <a:rPr lang="ru-RU" sz="1800" dirty="0" err="1" smtClean="0">
                <a:solidFill>
                  <a:schemeClr val="dk1"/>
                </a:solidFill>
              </a:rPr>
              <a:t>өкілдерін</a:t>
            </a:r>
            <a:r>
              <a:rPr lang="ru-RU" sz="1800" dirty="0" smtClean="0">
                <a:solidFill>
                  <a:schemeClr val="dk1"/>
                </a:solidFill>
              </a:rPr>
              <a:t> </a:t>
            </a:r>
            <a:r>
              <a:rPr lang="ru-RU" sz="1800" dirty="0" err="1" smtClean="0">
                <a:solidFill>
                  <a:schemeClr val="dk1"/>
                </a:solidFill>
              </a:rPr>
              <a:t>тартуы</a:t>
            </a:r>
            <a:r>
              <a:rPr lang="ru-RU" sz="1800" dirty="0" smtClean="0">
                <a:solidFill>
                  <a:schemeClr val="dk1"/>
                </a:solidFill>
              </a:rPr>
              <a:t> </a:t>
            </a:r>
            <a:r>
              <a:rPr lang="ru-RU" sz="1800" dirty="0" err="1" smtClean="0">
                <a:solidFill>
                  <a:schemeClr val="dk1"/>
                </a:solidFill>
              </a:rPr>
              <a:t>мүмкін</a:t>
            </a:r>
            <a:r>
              <a:rPr lang="ru-RU" sz="1800" dirty="0" smtClean="0">
                <a:solidFill>
                  <a:schemeClr val="dk1"/>
                </a:solidFill>
              </a:rPr>
              <a:t>.</a:t>
            </a:r>
            <a:endParaRPr sz="1800" b="0" i="0" u="none" strike="noStrike" cap="none" dirty="0">
              <a:solidFill>
                <a:schemeClr val="dk1"/>
              </a:solidFill>
              <a:latin typeface="Arial"/>
              <a:ea typeface="Arial"/>
              <a:cs typeface="Arial"/>
              <a:sym typeface="Arial"/>
            </a:endParaRPr>
          </a:p>
        </p:txBody>
      </p:sp>
      <p:sp>
        <p:nvSpPr>
          <p:cNvPr id="145" name="Google Shape;145;g1fb2960d89c_0_0"/>
          <p:cNvSpPr/>
          <p:nvPr/>
        </p:nvSpPr>
        <p:spPr>
          <a:xfrm>
            <a:off x="0" y="4903925"/>
            <a:ext cx="12192000" cy="4848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g1fb2960d89c_0_0"/>
          <p:cNvSpPr/>
          <p:nvPr/>
        </p:nvSpPr>
        <p:spPr>
          <a:xfrm>
            <a:off x="452525" y="4988250"/>
            <a:ext cx="115941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200" i="1" dirty="0">
                <a:solidFill>
                  <a:schemeClr val="dk1"/>
                </a:solidFill>
              </a:rPr>
              <a:t>4-тармақтың 1), 3), 4), 5) </a:t>
            </a:r>
            <a:r>
              <a:rPr lang="ru-RU" sz="1200" i="1" dirty="0" err="1">
                <a:solidFill>
                  <a:schemeClr val="dk1"/>
                </a:solidFill>
              </a:rPr>
              <a:t>тармақшалар</a:t>
            </a:r>
            <a:r>
              <a:rPr lang="ru-RU" sz="1200" i="1" dirty="0">
                <a:solidFill>
                  <a:schemeClr val="dk1"/>
                </a:solidFill>
              </a:rPr>
              <a:t> </a:t>
            </a:r>
            <a:r>
              <a:rPr lang="ru-RU" sz="1200" i="1" dirty="0" err="1">
                <a:solidFill>
                  <a:schemeClr val="dk1"/>
                </a:solidFill>
              </a:rPr>
              <a:t>бойынша</a:t>
            </a:r>
            <a:r>
              <a:rPr lang="ru-RU" sz="1200" i="1" dirty="0">
                <a:solidFill>
                  <a:schemeClr val="dk1"/>
                </a:solidFill>
              </a:rPr>
              <a:t> </a:t>
            </a:r>
            <a:r>
              <a:rPr lang="ru-RU" sz="1200" i="1" dirty="0" err="1">
                <a:solidFill>
                  <a:schemeClr val="dk1"/>
                </a:solidFill>
              </a:rPr>
              <a:t>білім</a:t>
            </a:r>
            <a:r>
              <a:rPr lang="ru-RU" sz="1200" i="1" dirty="0">
                <a:solidFill>
                  <a:schemeClr val="dk1"/>
                </a:solidFill>
              </a:rPr>
              <a:t> беру </a:t>
            </a:r>
            <a:r>
              <a:rPr lang="ru-RU" sz="1200" i="1" dirty="0" err="1">
                <a:solidFill>
                  <a:schemeClr val="dk1"/>
                </a:solidFill>
              </a:rPr>
              <a:t>ұйымдары</a:t>
            </a:r>
            <a:r>
              <a:rPr lang="ru-RU" sz="1200" i="1" dirty="0">
                <a:solidFill>
                  <a:schemeClr val="dk1"/>
                </a:solidFill>
              </a:rPr>
              <a:t> </a:t>
            </a:r>
            <a:r>
              <a:rPr lang="ru-RU" sz="1200" i="1" dirty="0" err="1">
                <a:solidFill>
                  <a:schemeClr val="dk1"/>
                </a:solidFill>
              </a:rPr>
              <a:t>директорының</a:t>
            </a:r>
            <a:r>
              <a:rPr lang="ru-RU" sz="1200" i="1" dirty="0">
                <a:solidFill>
                  <a:schemeClr val="dk1"/>
                </a:solidFill>
              </a:rPr>
              <a:t> </a:t>
            </a:r>
            <a:r>
              <a:rPr lang="ru-RU" sz="1200" i="1" dirty="0" err="1">
                <a:solidFill>
                  <a:schemeClr val="dk1"/>
                </a:solidFill>
              </a:rPr>
              <a:t>тәрбие</a:t>
            </a:r>
            <a:r>
              <a:rPr lang="ru-RU" sz="1200" i="1" dirty="0">
                <a:solidFill>
                  <a:schemeClr val="dk1"/>
                </a:solidFill>
              </a:rPr>
              <a:t> </a:t>
            </a:r>
            <a:r>
              <a:rPr lang="ru-RU" sz="1200" i="1" dirty="0" err="1">
                <a:solidFill>
                  <a:schemeClr val="dk1"/>
                </a:solidFill>
              </a:rPr>
              <a:t>жұмысы</a:t>
            </a:r>
            <a:r>
              <a:rPr lang="ru-RU" sz="1200" i="1" dirty="0">
                <a:solidFill>
                  <a:schemeClr val="dk1"/>
                </a:solidFill>
              </a:rPr>
              <a:t> </a:t>
            </a:r>
            <a:r>
              <a:rPr lang="ru-RU" sz="1200" i="1" dirty="0" err="1">
                <a:solidFill>
                  <a:schemeClr val="dk1"/>
                </a:solidFill>
              </a:rPr>
              <a:t>жөніндегі</a:t>
            </a:r>
            <a:r>
              <a:rPr lang="ru-RU" sz="1200" i="1" dirty="0">
                <a:solidFill>
                  <a:schemeClr val="dk1"/>
                </a:solidFill>
              </a:rPr>
              <a:t> </a:t>
            </a:r>
            <a:r>
              <a:rPr lang="ru-RU" sz="1200" i="1" dirty="0" err="1">
                <a:solidFill>
                  <a:schemeClr val="dk1"/>
                </a:solidFill>
              </a:rPr>
              <a:t>орынбасары</a:t>
            </a:r>
            <a:r>
              <a:rPr lang="ru-RU" sz="1200" i="1" dirty="0">
                <a:solidFill>
                  <a:schemeClr val="dk1"/>
                </a:solidFill>
              </a:rPr>
              <a:t> </a:t>
            </a:r>
            <a:r>
              <a:rPr lang="ru-RU" sz="1200" i="1" dirty="0" err="1" smtClean="0">
                <a:solidFill>
                  <a:schemeClr val="dk1"/>
                </a:solidFill>
              </a:rPr>
              <a:t>білім</a:t>
            </a:r>
            <a:r>
              <a:rPr lang="ru-RU" sz="1200" i="1" dirty="0" smtClean="0">
                <a:solidFill>
                  <a:schemeClr val="dk1"/>
                </a:solidFill>
              </a:rPr>
              <a:t> беру </a:t>
            </a:r>
            <a:r>
              <a:rPr lang="ru-RU" sz="1200" i="1" dirty="0" err="1">
                <a:solidFill>
                  <a:schemeClr val="dk1"/>
                </a:solidFill>
              </a:rPr>
              <a:t>ұйымының</a:t>
            </a:r>
            <a:r>
              <a:rPr lang="ru-RU" sz="1200" i="1" dirty="0">
                <a:solidFill>
                  <a:schemeClr val="dk1"/>
                </a:solidFill>
              </a:rPr>
              <a:t> </a:t>
            </a:r>
            <a:r>
              <a:rPr lang="ru-RU" sz="1200" i="1" dirty="0" err="1">
                <a:solidFill>
                  <a:schemeClr val="dk1"/>
                </a:solidFill>
              </a:rPr>
              <a:t>басшысына</a:t>
            </a:r>
            <a:r>
              <a:rPr lang="ru-RU" sz="1200" i="1" dirty="0">
                <a:solidFill>
                  <a:schemeClr val="dk1"/>
                </a:solidFill>
              </a:rPr>
              <a:t>;</a:t>
            </a:r>
            <a:endParaRPr sz="1200" i="1" dirty="0">
              <a:solidFill>
                <a:schemeClr val="dk1"/>
              </a:solidFill>
            </a:endParaRPr>
          </a:p>
        </p:txBody>
      </p:sp>
      <p:sp>
        <p:nvSpPr>
          <p:cNvPr id="147" name="Google Shape;147;g1fb2960d89c_0_0"/>
          <p:cNvSpPr/>
          <p:nvPr/>
        </p:nvSpPr>
        <p:spPr>
          <a:xfrm>
            <a:off x="0" y="5410650"/>
            <a:ext cx="12192000" cy="672600"/>
          </a:xfrm>
          <a:prstGeom prst="rect">
            <a:avLst/>
          </a:prstGeom>
          <a:solidFill>
            <a:srgbClr val="CF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g1fb2960d89c_0_0"/>
          <p:cNvSpPr/>
          <p:nvPr/>
        </p:nvSpPr>
        <p:spPr>
          <a:xfrm>
            <a:off x="874125" y="5494975"/>
            <a:ext cx="10949700" cy="57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200" i="1">
                <a:solidFill>
                  <a:schemeClr val="dk1"/>
                </a:solidFill>
              </a:rPr>
              <a:t>4-тармақтың 2), 6) және 7) тармақшалары бойынша білім беру ұйымының әкімшілігі облыстың, республикалық маңызы бар қаланың, астананың, ауданның білім басқармаларына (облыстық маңызы бар қала) (бұдан әрі – білім беру саласындағы жергілікті атқарушы орган).</a:t>
            </a:r>
            <a:endParaRPr sz="1200" i="1">
              <a:solidFill>
                <a:schemeClr val="dk1"/>
              </a:solidFill>
            </a:endParaRPr>
          </a:p>
        </p:txBody>
      </p:sp>
      <p:cxnSp>
        <p:nvCxnSpPr>
          <p:cNvPr id="149" name="Google Shape;149;g1fb2960d89c_0_0"/>
          <p:cNvCxnSpPr/>
          <p:nvPr/>
        </p:nvCxnSpPr>
        <p:spPr>
          <a:xfrm>
            <a:off x="2671138" y="1649988"/>
            <a:ext cx="6796200" cy="0"/>
          </a:xfrm>
          <a:prstGeom prst="straightConnector1">
            <a:avLst/>
          </a:prstGeom>
          <a:noFill/>
          <a:ln w="9525" cap="flat" cmpd="sng">
            <a:solidFill>
              <a:srgbClr val="033562"/>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1fb2960d89c_0_93"/>
          <p:cNvSpPr/>
          <p:nvPr/>
        </p:nvSpPr>
        <p:spPr>
          <a:xfrm>
            <a:off x="3761950" y="4203775"/>
            <a:ext cx="7601700" cy="1385100"/>
          </a:xfrm>
          <a:prstGeom prst="rect">
            <a:avLst/>
          </a:prstGeom>
          <a:solidFill>
            <a:srgbClr val="C4E2FC">
              <a:alpha val="3569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g1fb2960d89c_0_93"/>
          <p:cNvSpPr/>
          <p:nvPr/>
        </p:nvSpPr>
        <p:spPr>
          <a:xfrm>
            <a:off x="3761950" y="1827100"/>
            <a:ext cx="7601700" cy="1725600"/>
          </a:xfrm>
          <a:prstGeom prst="rect">
            <a:avLst/>
          </a:prstGeom>
          <a:solidFill>
            <a:srgbClr val="C4E2FC">
              <a:alpha val="3569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g1fb2960d89c_0_93"/>
          <p:cNvSpPr txBox="1"/>
          <p:nvPr/>
        </p:nvSpPr>
        <p:spPr>
          <a:xfrm>
            <a:off x="546199" y="723275"/>
            <a:ext cx="113880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RU" sz="2000" b="1">
                <a:solidFill>
                  <a:srgbClr val="002060"/>
                </a:solidFill>
              </a:rPr>
              <a:t>Баланы жәбірлеу (буллинг) туралы ақпаратты қабылдау және баланы жәбірлеу (буллинг) белгілерін анықтау және оларға ден қою тәртібі</a:t>
            </a:r>
            <a:endParaRPr sz="2000" b="0" i="0" u="none" strike="noStrike" cap="none">
              <a:solidFill>
                <a:srgbClr val="002060"/>
              </a:solidFill>
              <a:latin typeface="Arial"/>
              <a:ea typeface="Arial"/>
              <a:cs typeface="Arial"/>
              <a:sym typeface="Arial"/>
            </a:endParaRPr>
          </a:p>
        </p:txBody>
      </p:sp>
      <p:sp>
        <p:nvSpPr>
          <p:cNvPr id="157" name="Google Shape;157;g1fb2960d89c_0_93"/>
          <p:cNvSpPr/>
          <p:nvPr/>
        </p:nvSpPr>
        <p:spPr>
          <a:xfrm>
            <a:off x="4013743" y="2132725"/>
            <a:ext cx="7098000" cy="13851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b="1">
                <a:solidFill>
                  <a:schemeClr val="dk1"/>
                </a:solidFill>
              </a:rPr>
              <a:t>Баланы жәбірлеу (буллинг) фактісі туралы ақпарат білім саласындағы жергілікті атқарушы органға не білім беру ұйымына келіп түскен жағдайда жауапты тұлға ақпаратты баланы жәбірлеу (буллинг) туралы ақпаратты есепке алу журналында тіркейді.</a:t>
            </a:r>
            <a:endParaRPr sz="1400" b="1" i="0" u="none" strike="noStrike" cap="none">
              <a:solidFill>
                <a:schemeClr val="dk1"/>
              </a:solidFill>
            </a:endParaRPr>
          </a:p>
        </p:txBody>
      </p:sp>
      <p:sp>
        <p:nvSpPr>
          <p:cNvPr id="158" name="Google Shape;158;g1fb2960d89c_0_93"/>
          <p:cNvSpPr txBox="1"/>
          <p:nvPr/>
        </p:nvSpPr>
        <p:spPr>
          <a:xfrm>
            <a:off x="4083193" y="4526863"/>
            <a:ext cx="6986400" cy="523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b="1">
                <a:solidFill>
                  <a:schemeClr val="dk1"/>
                </a:solidFill>
              </a:rPr>
              <a:t>Баланы жәбірлеу (буллинг) туралы келіп түскен ақпарат 1 (бір) күн ішінде білім саласындағы жергілікті атқарушы органның басшысына жеткізіледі.</a:t>
            </a:r>
            <a:endParaRPr sz="1400" b="1" i="0" u="none" strike="noStrike" cap="none">
              <a:solidFill>
                <a:schemeClr val="dk1"/>
              </a:solidFill>
            </a:endParaRPr>
          </a:p>
        </p:txBody>
      </p:sp>
      <p:pic>
        <p:nvPicPr>
          <p:cNvPr id="159" name="Google Shape;159;g1fb2960d89c_0_93"/>
          <p:cNvPicPr preferRelativeResize="0"/>
          <p:nvPr/>
        </p:nvPicPr>
        <p:blipFill rotWithShape="1">
          <a:blip r:embed="rId3">
            <a:alphaModFix/>
          </a:blip>
          <a:srcRect/>
          <a:stretch/>
        </p:blipFill>
        <p:spPr>
          <a:xfrm>
            <a:off x="10643577" y="0"/>
            <a:ext cx="1548423" cy="672662"/>
          </a:xfrm>
          <a:prstGeom prst="rect">
            <a:avLst/>
          </a:prstGeom>
          <a:noFill/>
          <a:ln>
            <a:noFill/>
          </a:ln>
        </p:spPr>
      </p:pic>
      <p:pic>
        <p:nvPicPr>
          <p:cNvPr id="160" name="Google Shape;160;g1fb2960d89c_0_93"/>
          <p:cNvPicPr preferRelativeResize="0"/>
          <p:nvPr/>
        </p:nvPicPr>
        <p:blipFill rotWithShape="1">
          <a:blip r:embed="rId4">
            <a:alphaModFix/>
          </a:blip>
          <a:srcRect t="65533" r="81147"/>
          <a:stretch/>
        </p:blipFill>
        <p:spPr>
          <a:xfrm>
            <a:off x="1297007" y="1655125"/>
            <a:ext cx="2486195" cy="1897574"/>
          </a:xfrm>
          <a:prstGeom prst="rect">
            <a:avLst/>
          </a:prstGeom>
          <a:noFill/>
          <a:ln>
            <a:noFill/>
          </a:ln>
        </p:spPr>
      </p:pic>
      <p:pic>
        <p:nvPicPr>
          <p:cNvPr id="161" name="Google Shape;161;g1fb2960d89c_0_93" descr="F:\Преза ЕН\27 августа\024.png"/>
          <p:cNvPicPr preferRelativeResize="0"/>
          <p:nvPr/>
        </p:nvPicPr>
        <p:blipFill rotWithShape="1">
          <a:blip r:embed="rId5">
            <a:alphaModFix/>
          </a:blip>
          <a:srcRect/>
          <a:stretch/>
        </p:blipFill>
        <p:spPr>
          <a:xfrm rot="5400000">
            <a:off x="3251831" y="2610143"/>
            <a:ext cx="1050925" cy="159513"/>
          </a:xfrm>
          <a:prstGeom prst="rect">
            <a:avLst/>
          </a:prstGeom>
          <a:noFill/>
          <a:ln>
            <a:noFill/>
          </a:ln>
        </p:spPr>
      </p:pic>
      <p:pic>
        <p:nvPicPr>
          <p:cNvPr id="162" name="Google Shape;162;g1fb2960d89c_0_93" descr="F:\Преза ЕН\27 августа\024.png"/>
          <p:cNvPicPr preferRelativeResize="0"/>
          <p:nvPr/>
        </p:nvPicPr>
        <p:blipFill rotWithShape="1">
          <a:blip r:embed="rId5">
            <a:alphaModFix/>
          </a:blip>
          <a:srcRect/>
          <a:stretch/>
        </p:blipFill>
        <p:spPr>
          <a:xfrm rot="5400000">
            <a:off x="3251831" y="4816568"/>
            <a:ext cx="1050925" cy="159513"/>
          </a:xfrm>
          <a:prstGeom prst="rect">
            <a:avLst/>
          </a:prstGeom>
          <a:noFill/>
          <a:ln>
            <a:noFill/>
          </a:ln>
        </p:spPr>
      </p:pic>
      <p:pic>
        <p:nvPicPr>
          <p:cNvPr id="163" name="Google Shape;163;g1fb2960d89c_0_93"/>
          <p:cNvPicPr preferRelativeResize="0"/>
          <p:nvPr/>
        </p:nvPicPr>
        <p:blipFill rotWithShape="1">
          <a:blip r:embed="rId4">
            <a:alphaModFix/>
          </a:blip>
          <a:srcRect l="65208" t="1021" r="15938" b="50780"/>
          <a:stretch/>
        </p:blipFill>
        <p:spPr>
          <a:xfrm flipH="1">
            <a:off x="1211325" y="3429000"/>
            <a:ext cx="2486200" cy="26535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1fb2960d89c_0_106"/>
          <p:cNvSpPr/>
          <p:nvPr/>
        </p:nvSpPr>
        <p:spPr>
          <a:xfrm>
            <a:off x="0" y="1233200"/>
            <a:ext cx="12192000" cy="400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9" name="Google Shape;169;g1fb2960d89c_0_106"/>
          <p:cNvPicPr preferRelativeResize="0"/>
          <p:nvPr/>
        </p:nvPicPr>
        <p:blipFill rotWithShape="1">
          <a:blip r:embed="rId3">
            <a:alphaModFix/>
          </a:blip>
          <a:srcRect/>
          <a:stretch/>
        </p:blipFill>
        <p:spPr>
          <a:xfrm>
            <a:off x="10643577" y="0"/>
            <a:ext cx="1548423" cy="672662"/>
          </a:xfrm>
          <a:prstGeom prst="rect">
            <a:avLst/>
          </a:prstGeom>
          <a:noFill/>
          <a:ln>
            <a:noFill/>
          </a:ln>
        </p:spPr>
      </p:pic>
      <p:sp>
        <p:nvSpPr>
          <p:cNvPr id="170" name="Google Shape;170;g1fb2960d89c_0_106"/>
          <p:cNvSpPr/>
          <p:nvPr/>
        </p:nvSpPr>
        <p:spPr>
          <a:xfrm>
            <a:off x="878013" y="1990850"/>
            <a:ext cx="3876000" cy="3909300"/>
          </a:xfrm>
          <a:prstGeom prst="rect">
            <a:avLst/>
          </a:prstGeom>
          <a:solidFill>
            <a:schemeClr val="lt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баланы жәбірлеуге (буллингке) қатысушылар туралы ақпарат келіп түскен күннен бастап бастапқы ақпаратты қалыптастырады, оған мыналар кіреді:</a:t>
            </a:r>
            <a:endParaRPr>
              <a:solidFill>
                <a:schemeClr val="dk1"/>
              </a:solidFill>
            </a:endParaRPr>
          </a:p>
          <a:p>
            <a:pPr marL="457200" lvl="0" indent="-317500" algn="just" rtl="0">
              <a:spcBef>
                <a:spcPts val="0"/>
              </a:spcBef>
              <a:spcAft>
                <a:spcPts val="0"/>
              </a:spcAft>
              <a:buClr>
                <a:srgbClr val="00B0F0"/>
              </a:buClr>
              <a:buSzPts val="1400"/>
              <a:buChar char="➢"/>
            </a:pPr>
            <a:r>
              <a:rPr lang="ru-RU" i="1">
                <a:solidFill>
                  <a:schemeClr val="dk1"/>
                </a:solidFill>
              </a:rPr>
              <a:t>баланың (отбасы мүшелерінің) тегі, аты, әкесінің аты (бар болса);</a:t>
            </a:r>
            <a:endParaRPr i="1">
              <a:solidFill>
                <a:schemeClr val="dk1"/>
              </a:solidFill>
            </a:endParaRPr>
          </a:p>
          <a:p>
            <a:pPr marL="457200" lvl="0" indent="0" algn="just" rtl="0">
              <a:spcBef>
                <a:spcPts val="0"/>
              </a:spcBef>
              <a:spcAft>
                <a:spcPts val="0"/>
              </a:spcAft>
              <a:buNone/>
            </a:pPr>
            <a:endParaRPr i="1">
              <a:solidFill>
                <a:schemeClr val="dk1"/>
              </a:solidFill>
            </a:endParaRPr>
          </a:p>
          <a:p>
            <a:pPr marL="457200" lvl="0" indent="-317500" algn="just" rtl="0">
              <a:spcBef>
                <a:spcPts val="0"/>
              </a:spcBef>
              <a:spcAft>
                <a:spcPts val="0"/>
              </a:spcAft>
              <a:buClr>
                <a:srgbClr val="00B0F0"/>
              </a:buClr>
              <a:buSzPts val="1400"/>
              <a:buChar char="➢"/>
            </a:pPr>
            <a:r>
              <a:rPr lang="ru-RU" i="1">
                <a:solidFill>
                  <a:schemeClr val="dk1"/>
                </a:solidFill>
              </a:rPr>
              <a:t> тұрғылықты жері;</a:t>
            </a:r>
            <a:endParaRPr i="1">
              <a:solidFill>
                <a:schemeClr val="dk1"/>
              </a:solidFill>
            </a:endParaRPr>
          </a:p>
          <a:p>
            <a:pPr marL="457200" lvl="0" indent="0" algn="just" rtl="0">
              <a:spcBef>
                <a:spcPts val="0"/>
              </a:spcBef>
              <a:spcAft>
                <a:spcPts val="0"/>
              </a:spcAft>
              <a:buNone/>
            </a:pPr>
            <a:endParaRPr i="1">
              <a:solidFill>
                <a:schemeClr val="dk1"/>
              </a:solidFill>
            </a:endParaRPr>
          </a:p>
          <a:p>
            <a:pPr marL="457200" lvl="0" indent="-317500" algn="just" rtl="0">
              <a:spcBef>
                <a:spcPts val="0"/>
              </a:spcBef>
              <a:spcAft>
                <a:spcPts val="0"/>
              </a:spcAft>
              <a:buClr>
                <a:srgbClr val="00B0F0"/>
              </a:buClr>
              <a:buSzPts val="1400"/>
              <a:buChar char="➢"/>
            </a:pPr>
            <a:r>
              <a:rPr lang="ru-RU" i="1">
                <a:solidFill>
                  <a:schemeClr val="dk1"/>
                </a:solidFill>
              </a:rPr>
              <a:t> оқу орны бойынша баланың жалпы сипаттамасы;</a:t>
            </a:r>
            <a:endParaRPr i="1">
              <a:solidFill>
                <a:schemeClr val="dk1"/>
              </a:solidFill>
            </a:endParaRPr>
          </a:p>
          <a:p>
            <a:pPr marL="457200" lvl="0" indent="0" algn="just" rtl="0">
              <a:spcBef>
                <a:spcPts val="0"/>
              </a:spcBef>
              <a:spcAft>
                <a:spcPts val="0"/>
              </a:spcAft>
              <a:buNone/>
            </a:pPr>
            <a:endParaRPr i="1">
              <a:solidFill>
                <a:schemeClr val="dk1"/>
              </a:solidFill>
            </a:endParaRPr>
          </a:p>
          <a:p>
            <a:pPr marL="457200" lvl="0" indent="-317500" algn="just" rtl="0">
              <a:spcBef>
                <a:spcPts val="0"/>
              </a:spcBef>
              <a:spcAft>
                <a:spcPts val="0"/>
              </a:spcAft>
              <a:buClr>
                <a:srgbClr val="00B0F0"/>
              </a:buClr>
              <a:buSzPts val="1400"/>
              <a:buChar char="➢"/>
            </a:pPr>
            <a:r>
              <a:rPr lang="ru-RU" i="1">
                <a:solidFill>
                  <a:schemeClr val="dk1"/>
                </a:solidFill>
              </a:rPr>
              <a:t>сынып жетекшісінің, куратордың, баланы (педагогты) жәбірлеуге (буллингке) қатысушылардың және (немесе) баланың заңды өкілдерінің жазбаша түсіндірмесі.</a:t>
            </a:r>
            <a:endParaRPr i="1">
              <a:solidFill>
                <a:schemeClr val="dk1"/>
              </a:solidFill>
            </a:endParaRPr>
          </a:p>
          <a:p>
            <a:pPr marL="0" marR="0" lvl="0" indent="0" algn="just" rtl="0">
              <a:lnSpc>
                <a:spcPct val="100000"/>
              </a:lnSpc>
              <a:spcBef>
                <a:spcPts val="0"/>
              </a:spcBef>
              <a:spcAft>
                <a:spcPts val="0"/>
              </a:spcAft>
              <a:buClr>
                <a:schemeClr val="dk1"/>
              </a:buClr>
              <a:buSzPts val="1100"/>
              <a:buFont typeface="Arial"/>
              <a:buNone/>
            </a:pPr>
            <a:endParaRPr>
              <a:solidFill>
                <a:schemeClr val="dk1"/>
              </a:solidFill>
            </a:endParaRPr>
          </a:p>
          <a:p>
            <a:pPr marL="0" marR="0" lvl="0" indent="0" algn="just" rtl="0">
              <a:lnSpc>
                <a:spcPct val="100000"/>
              </a:lnSpc>
              <a:spcBef>
                <a:spcPts val="0"/>
              </a:spcBef>
              <a:spcAft>
                <a:spcPts val="0"/>
              </a:spcAft>
              <a:buClr>
                <a:srgbClr val="000000"/>
              </a:buClr>
              <a:buSzPts val="1400"/>
              <a:buFont typeface="Arial"/>
              <a:buNone/>
            </a:pPr>
            <a:endParaRPr>
              <a:solidFill>
                <a:schemeClr val="dk1"/>
              </a:solidFill>
            </a:endParaRPr>
          </a:p>
        </p:txBody>
      </p:sp>
      <p:sp>
        <p:nvSpPr>
          <p:cNvPr id="171" name="Google Shape;171;g1fb2960d89c_0_106"/>
          <p:cNvSpPr txBox="1"/>
          <p:nvPr/>
        </p:nvSpPr>
        <p:spPr>
          <a:xfrm>
            <a:off x="5485836" y="2030575"/>
            <a:ext cx="6165300" cy="11697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ақпарат келіп түскеннен кейін 1 (бір) жұмыс күні ішінде сынып жетекшіні, педагог-психологты тарта отырып, жәбірлеуге (буллингке) ұшыраған баламен, жәбірлеудің (буллингтің) бастамашысымен/бастаушысымен және олардың заңды өкілдерімен әңгімелесу жүргізеді;</a:t>
            </a:r>
            <a:endParaRPr i="1">
              <a:solidFill>
                <a:schemeClr val="dk1"/>
              </a:solidFill>
            </a:endParaRPr>
          </a:p>
        </p:txBody>
      </p:sp>
      <p:sp>
        <p:nvSpPr>
          <p:cNvPr id="172" name="Google Shape;172;g1fb2960d89c_0_106"/>
          <p:cNvSpPr/>
          <p:nvPr/>
        </p:nvSpPr>
        <p:spPr>
          <a:xfrm>
            <a:off x="411275" y="2021050"/>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g1fb2960d89c_0_106"/>
          <p:cNvSpPr txBox="1"/>
          <p:nvPr/>
        </p:nvSpPr>
        <p:spPr>
          <a:xfrm>
            <a:off x="430325" y="2071137"/>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chemeClr val="lt1"/>
                </a:solidFill>
                <a:latin typeface="Arial"/>
                <a:ea typeface="Arial"/>
                <a:cs typeface="Arial"/>
                <a:sym typeface="Arial"/>
              </a:rPr>
              <a:t>1</a:t>
            </a:r>
            <a:endParaRPr sz="2000" b="1" i="0" u="none" strike="noStrike" cap="none">
              <a:solidFill>
                <a:schemeClr val="lt1"/>
              </a:solidFill>
              <a:latin typeface="Arial"/>
              <a:ea typeface="Arial"/>
              <a:cs typeface="Arial"/>
              <a:sym typeface="Arial"/>
            </a:endParaRPr>
          </a:p>
        </p:txBody>
      </p:sp>
      <p:sp>
        <p:nvSpPr>
          <p:cNvPr id="174" name="Google Shape;174;g1fb2960d89c_0_106"/>
          <p:cNvSpPr/>
          <p:nvPr/>
        </p:nvSpPr>
        <p:spPr>
          <a:xfrm>
            <a:off x="5123725" y="2059150"/>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g1fb2960d89c_0_106"/>
          <p:cNvSpPr txBox="1"/>
          <p:nvPr/>
        </p:nvSpPr>
        <p:spPr>
          <a:xfrm>
            <a:off x="5142775" y="2109237"/>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2</a:t>
            </a:r>
            <a:endParaRPr sz="2000" b="1" i="0" u="none" strike="noStrike" cap="none">
              <a:solidFill>
                <a:schemeClr val="lt1"/>
              </a:solidFill>
              <a:latin typeface="Arial"/>
              <a:ea typeface="Arial"/>
              <a:cs typeface="Arial"/>
              <a:sym typeface="Arial"/>
            </a:endParaRPr>
          </a:p>
        </p:txBody>
      </p:sp>
      <p:sp>
        <p:nvSpPr>
          <p:cNvPr id="176" name="Google Shape;176;g1fb2960d89c_0_106"/>
          <p:cNvSpPr txBox="1"/>
          <p:nvPr/>
        </p:nvSpPr>
        <p:spPr>
          <a:xfrm>
            <a:off x="5485836" y="3369600"/>
            <a:ext cx="6165300" cy="5232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баланы жәбірлеумен (буллингке) байланысты жанжалды бейбіт жолмен реттеу жөнінде шаралар қабылдайды;</a:t>
            </a:r>
            <a:endParaRPr i="1">
              <a:solidFill>
                <a:schemeClr val="dk1"/>
              </a:solidFill>
            </a:endParaRPr>
          </a:p>
        </p:txBody>
      </p:sp>
      <p:sp>
        <p:nvSpPr>
          <p:cNvPr id="177" name="Google Shape;177;g1fb2960d89c_0_106"/>
          <p:cNvSpPr/>
          <p:nvPr/>
        </p:nvSpPr>
        <p:spPr>
          <a:xfrm>
            <a:off x="5123725" y="3398175"/>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g1fb2960d89c_0_106"/>
          <p:cNvSpPr txBox="1"/>
          <p:nvPr/>
        </p:nvSpPr>
        <p:spPr>
          <a:xfrm>
            <a:off x="5142775" y="3448262"/>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3</a:t>
            </a:r>
            <a:endParaRPr sz="2000" b="1" i="0" u="none" strike="noStrike" cap="none">
              <a:solidFill>
                <a:schemeClr val="lt1"/>
              </a:solidFill>
              <a:latin typeface="Arial"/>
              <a:ea typeface="Arial"/>
              <a:cs typeface="Arial"/>
              <a:sym typeface="Arial"/>
            </a:endParaRPr>
          </a:p>
        </p:txBody>
      </p:sp>
      <p:sp>
        <p:nvSpPr>
          <p:cNvPr id="179" name="Google Shape;179;g1fb2960d89c_0_106"/>
          <p:cNvSpPr txBox="1"/>
          <p:nvPr/>
        </p:nvSpPr>
        <p:spPr>
          <a:xfrm>
            <a:off x="5485836" y="4152700"/>
            <a:ext cx="6165300" cy="7389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медициналық көрсеткіштер болған жағдайда медициналық көмек көрсету стандарттарына сәйкес жәбірлеуден (буллингтен) зардап шеккен балаларға медициналық көмек көрсетуге жәрдемдеседі;</a:t>
            </a:r>
            <a:endParaRPr i="1">
              <a:solidFill>
                <a:schemeClr val="dk1"/>
              </a:solidFill>
            </a:endParaRPr>
          </a:p>
        </p:txBody>
      </p:sp>
      <p:sp>
        <p:nvSpPr>
          <p:cNvPr id="180" name="Google Shape;180;g1fb2960d89c_0_106"/>
          <p:cNvSpPr/>
          <p:nvPr/>
        </p:nvSpPr>
        <p:spPr>
          <a:xfrm>
            <a:off x="5123725" y="4181275"/>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g1fb2960d89c_0_106"/>
          <p:cNvSpPr txBox="1"/>
          <p:nvPr/>
        </p:nvSpPr>
        <p:spPr>
          <a:xfrm>
            <a:off x="5142775" y="4231362"/>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4</a:t>
            </a:r>
            <a:endParaRPr sz="2000" b="1" i="0" u="none" strike="noStrike" cap="none">
              <a:solidFill>
                <a:schemeClr val="lt1"/>
              </a:solidFill>
              <a:latin typeface="Arial"/>
              <a:ea typeface="Arial"/>
              <a:cs typeface="Arial"/>
              <a:sym typeface="Arial"/>
            </a:endParaRPr>
          </a:p>
        </p:txBody>
      </p:sp>
      <p:sp>
        <p:nvSpPr>
          <p:cNvPr id="182" name="Google Shape;182;g1fb2960d89c_0_106"/>
          <p:cNvSpPr txBox="1"/>
          <p:nvPr/>
        </p:nvSpPr>
        <p:spPr>
          <a:xfrm>
            <a:off x="5485836" y="5141225"/>
            <a:ext cx="6165300" cy="7389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әңгімелесу өткізілгеннен кейін 1 (бір) жұмыс күні ішінде жүргізілген жұмыстың нәтижелері туралы ақпаратты білім беру ұйымдарының басшысына береді.</a:t>
            </a:r>
            <a:endParaRPr i="1">
              <a:solidFill>
                <a:schemeClr val="dk1"/>
              </a:solidFill>
            </a:endParaRPr>
          </a:p>
        </p:txBody>
      </p:sp>
      <p:sp>
        <p:nvSpPr>
          <p:cNvPr id="183" name="Google Shape;183;g1fb2960d89c_0_106"/>
          <p:cNvSpPr/>
          <p:nvPr/>
        </p:nvSpPr>
        <p:spPr>
          <a:xfrm>
            <a:off x="5123725" y="5169800"/>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g1fb2960d89c_0_106"/>
          <p:cNvSpPr txBox="1"/>
          <p:nvPr/>
        </p:nvSpPr>
        <p:spPr>
          <a:xfrm>
            <a:off x="5142775" y="5219887"/>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5</a:t>
            </a:r>
            <a:endParaRPr sz="2000" b="1" i="0" u="none" strike="noStrike" cap="none">
              <a:solidFill>
                <a:schemeClr val="lt1"/>
              </a:solidFill>
              <a:latin typeface="Arial"/>
              <a:ea typeface="Arial"/>
              <a:cs typeface="Arial"/>
              <a:sym typeface="Arial"/>
            </a:endParaRPr>
          </a:p>
        </p:txBody>
      </p:sp>
      <p:pic>
        <p:nvPicPr>
          <p:cNvPr id="185" name="Google Shape;185;g1fb2960d89c_0_106" descr="F:\Преза ЕН\27 апреля\08.png"/>
          <p:cNvPicPr preferRelativeResize="0"/>
          <p:nvPr/>
        </p:nvPicPr>
        <p:blipFill rotWithShape="1">
          <a:blip r:embed="rId4">
            <a:alphaModFix/>
          </a:blip>
          <a:srcRect/>
          <a:stretch/>
        </p:blipFill>
        <p:spPr>
          <a:xfrm>
            <a:off x="411272" y="0"/>
            <a:ext cx="1785389" cy="1633393"/>
          </a:xfrm>
          <a:prstGeom prst="rect">
            <a:avLst/>
          </a:prstGeom>
          <a:noFill/>
          <a:ln>
            <a:noFill/>
          </a:ln>
        </p:spPr>
      </p:pic>
      <p:sp>
        <p:nvSpPr>
          <p:cNvPr id="186" name="Google Shape;186;g1fb2960d89c_0_106"/>
          <p:cNvSpPr txBox="1"/>
          <p:nvPr/>
        </p:nvSpPr>
        <p:spPr>
          <a:xfrm>
            <a:off x="2248925" y="149453"/>
            <a:ext cx="79824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ru-RU" sz="2000" b="1">
                <a:solidFill>
                  <a:srgbClr val="002060"/>
                </a:solidFill>
              </a:rPr>
              <a:t>Баланы жәбірлеу (буллинг) туралы ақпарат білім беру ұйымына келіп түскен жағдайда білім беру ұйымы басшысының тәрбие жұмысы жөніндегі орынбасары:</a:t>
            </a:r>
            <a:endParaRPr sz="2000" b="1">
              <a:solidFill>
                <a:srgbClr val="00206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1fb2960d89c_0_128"/>
          <p:cNvSpPr/>
          <p:nvPr/>
        </p:nvSpPr>
        <p:spPr>
          <a:xfrm>
            <a:off x="0" y="1165250"/>
            <a:ext cx="12192000" cy="400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2" name="Google Shape;192;g1fb2960d89c_0_128"/>
          <p:cNvPicPr preferRelativeResize="0"/>
          <p:nvPr/>
        </p:nvPicPr>
        <p:blipFill rotWithShape="1">
          <a:blip r:embed="rId3">
            <a:alphaModFix/>
          </a:blip>
          <a:srcRect/>
          <a:stretch/>
        </p:blipFill>
        <p:spPr>
          <a:xfrm>
            <a:off x="10643577" y="0"/>
            <a:ext cx="1548423" cy="672662"/>
          </a:xfrm>
          <a:prstGeom prst="rect">
            <a:avLst/>
          </a:prstGeom>
          <a:noFill/>
          <a:ln>
            <a:noFill/>
          </a:ln>
        </p:spPr>
      </p:pic>
      <p:sp>
        <p:nvSpPr>
          <p:cNvPr id="193" name="Google Shape;193;g1fb2960d89c_0_128"/>
          <p:cNvSpPr txBox="1"/>
          <p:nvPr/>
        </p:nvSpPr>
        <p:spPr>
          <a:xfrm>
            <a:off x="717854" y="2850884"/>
            <a:ext cx="6663000" cy="5232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жиналған деректер негізінде 2 (екі) жұмыс күні ішінде баланы жәбірлеуді (буллингті) тану немесе танымау туралы шешім қабылдайды;</a:t>
            </a:r>
            <a:endParaRPr i="1">
              <a:solidFill>
                <a:schemeClr val="dk1"/>
              </a:solidFill>
            </a:endParaRPr>
          </a:p>
        </p:txBody>
      </p:sp>
      <p:sp>
        <p:nvSpPr>
          <p:cNvPr id="194" name="Google Shape;194;g1fb2960d89c_0_128"/>
          <p:cNvSpPr/>
          <p:nvPr/>
        </p:nvSpPr>
        <p:spPr>
          <a:xfrm>
            <a:off x="355738" y="1741038"/>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 name="Google Shape;195;g1fb2960d89c_0_128"/>
          <p:cNvSpPr txBox="1"/>
          <p:nvPr/>
        </p:nvSpPr>
        <p:spPr>
          <a:xfrm>
            <a:off x="374788" y="1791125"/>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chemeClr val="lt1"/>
                </a:solidFill>
                <a:latin typeface="Arial"/>
                <a:ea typeface="Arial"/>
                <a:cs typeface="Arial"/>
                <a:sym typeface="Arial"/>
              </a:rPr>
              <a:t>1</a:t>
            </a:r>
            <a:endParaRPr sz="2000" b="1" i="0" u="none" strike="noStrike" cap="none">
              <a:solidFill>
                <a:schemeClr val="lt1"/>
              </a:solidFill>
              <a:latin typeface="Arial"/>
              <a:ea typeface="Arial"/>
              <a:cs typeface="Arial"/>
              <a:sym typeface="Arial"/>
            </a:endParaRPr>
          </a:p>
        </p:txBody>
      </p:sp>
      <p:sp>
        <p:nvSpPr>
          <p:cNvPr id="196" name="Google Shape;196;g1fb2960d89c_0_128"/>
          <p:cNvSpPr/>
          <p:nvPr/>
        </p:nvSpPr>
        <p:spPr>
          <a:xfrm>
            <a:off x="355738" y="2879438"/>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g1fb2960d89c_0_128"/>
          <p:cNvSpPr txBox="1"/>
          <p:nvPr/>
        </p:nvSpPr>
        <p:spPr>
          <a:xfrm>
            <a:off x="374788" y="2929525"/>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2</a:t>
            </a:r>
            <a:endParaRPr sz="2000" b="1" i="0" u="none" strike="noStrike" cap="none">
              <a:solidFill>
                <a:schemeClr val="lt1"/>
              </a:solidFill>
              <a:latin typeface="Arial"/>
              <a:ea typeface="Arial"/>
              <a:cs typeface="Arial"/>
              <a:sym typeface="Arial"/>
            </a:endParaRPr>
          </a:p>
        </p:txBody>
      </p:sp>
      <p:sp>
        <p:nvSpPr>
          <p:cNvPr id="198" name="Google Shape;198;g1fb2960d89c_0_128"/>
          <p:cNvSpPr txBox="1"/>
          <p:nvPr/>
        </p:nvSpPr>
        <p:spPr>
          <a:xfrm>
            <a:off x="717825" y="1750575"/>
            <a:ext cx="6663000" cy="7389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1 (бір) жұмыс күні ішінде келіп түскен ақпаратты Қазақстан Респуликасының Әкімшілік рәсімдік-процестік кодексінің 64-бабының 1-тармағына сәйкес тіркеуді жүргізеді;</a:t>
            </a:r>
            <a:endParaRPr i="1">
              <a:solidFill>
                <a:schemeClr val="dk1"/>
              </a:solidFill>
            </a:endParaRPr>
          </a:p>
        </p:txBody>
      </p:sp>
      <p:sp>
        <p:nvSpPr>
          <p:cNvPr id="199" name="Google Shape;199;g1fb2960d89c_0_128"/>
          <p:cNvSpPr/>
          <p:nvPr/>
        </p:nvSpPr>
        <p:spPr>
          <a:xfrm>
            <a:off x="355738" y="3749250"/>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0" name="Google Shape;200;g1fb2960d89c_0_128"/>
          <p:cNvSpPr txBox="1"/>
          <p:nvPr/>
        </p:nvSpPr>
        <p:spPr>
          <a:xfrm>
            <a:off x="374788" y="3799337"/>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3</a:t>
            </a:r>
            <a:endParaRPr sz="2000" b="1" i="0" u="none" strike="noStrike" cap="none">
              <a:solidFill>
                <a:schemeClr val="lt1"/>
              </a:solidFill>
              <a:latin typeface="Arial"/>
              <a:ea typeface="Arial"/>
              <a:cs typeface="Arial"/>
              <a:sym typeface="Arial"/>
            </a:endParaRPr>
          </a:p>
        </p:txBody>
      </p:sp>
      <p:sp>
        <p:nvSpPr>
          <p:cNvPr id="201" name="Google Shape;201;g1fb2960d89c_0_128"/>
          <p:cNvSpPr txBox="1"/>
          <p:nvPr/>
        </p:nvSpPr>
        <p:spPr>
          <a:xfrm>
            <a:off x="717825" y="3758782"/>
            <a:ext cx="6663000" cy="24627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жәбірлеуді (буллингті) тану туралы шешім қабылдаған жеғдайда:</a:t>
            </a:r>
            <a:endParaRPr>
              <a:solidFill>
                <a:schemeClr val="dk1"/>
              </a:solidFill>
            </a:endParaRPr>
          </a:p>
          <a:p>
            <a:pPr marL="0" marR="0" lvl="0" indent="457200" algn="just" rtl="0">
              <a:lnSpc>
                <a:spcPct val="100000"/>
              </a:lnSpc>
              <a:spcBef>
                <a:spcPts val="0"/>
              </a:spcBef>
              <a:spcAft>
                <a:spcPts val="0"/>
              </a:spcAft>
              <a:buClr>
                <a:schemeClr val="dk1"/>
              </a:buClr>
              <a:buSzPts val="1100"/>
              <a:buFont typeface="Arial"/>
              <a:buNone/>
            </a:pPr>
            <a:r>
              <a:rPr lang="ru-RU">
                <a:solidFill>
                  <a:schemeClr val="dk1"/>
                </a:solidFill>
              </a:rPr>
              <a:t>баланың заңды өкілдерімен келісім бойынша жәбірлеуге (буллингке) ұшыраған кәмелетке толмағанды әлеуметтік оңалту және кәмелетке толмағанды жәбірлеудің (буллингтің) бастамашысын/бастаушысын әлеуметтік бейімдеу туралы шешім қабылдайды;</a:t>
            </a:r>
            <a:endParaRPr>
              <a:solidFill>
                <a:schemeClr val="dk1"/>
              </a:solidFill>
            </a:endParaRPr>
          </a:p>
          <a:p>
            <a:pPr marL="0" marR="0" lvl="0" indent="0" algn="just" rtl="0">
              <a:lnSpc>
                <a:spcPct val="100000"/>
              </a:lnSpc>
              <a:spcBef>
                <a:spcPts val="0"/>
              </a:spcBef>
              <a:spcAft>
                <a:spcPts val="0"/>
              </a:spcAft>
              <a:buClr>
                <a:schemeClr val="dk1"/>
              </a:buClr>
              <a:buSzPts val="1100"/>
              <a:buFont typeface="Arial"/>
              <a:buNone/>
            </a:pPr>
            <a:endParaRPr>
              <a:solidFill>
                <a:schemeClr val="dk1"/>
              </a:solidFill>
            </a:endParaRPr>
          </a:p>
          <a:p>
            <a:pPr marL="0" marR="0" lvl="0" indent="457200" algn="just" rtl="0">
              <a:lnSpc>
                <a:spcPct val="100000"/>
              </a:lnSpc>
              <a:spcBef>
                <a:spcPts val="0"/>
              </a:spcBef>
              <a:spcAft>
                <a:spcPts val="0"/>
              </a:spcAft>
              <a:buClr>
                <a:schemeClr val="dk1"/>
              </a:buClr>
              <a:buSzPts val="1100"/>
              <a:buFont typeface="Arial"/>
              <a:buNone/>
            </a:pPr>
            <a:r>
              <a:rPr lang="ru-RU">
                <a:solidFill>
                  <a:schemeClr val="dk1"/>
                </a:solidFill>
              </a:rPr>
              <a:t>1 (бір) жұмыс күні ішінде жоғары тұрған білім беру органына хабарлайды;</a:t>
            </a:r>
            <a:endParaRPr>
              <a:solidFill>
                <a:schemeClr val="dk1"/>
              </a:solidFill>
            </a:endParaRPr>
          </a:p>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     </a:t>
            </a:r>
            <a:br>
              <a:rPr lang="ru-RU">
                <a:solidFill>
                  <a:schemeClr val="dk1"/>
                </a:solidFill>
              </a:rPr>
            </a:br>
            <a:r>
              <a:rPr lang="ru-RU">
                <a:solidFill>
                  <a:schemeClr val="dk1"/>
                </a:solidFill>
              </a:rPr>
              <a:t>	2 (екі) күннен кешіктірмей қабылданған шешім туралы ақпаратты және бала туралы деректерді оның оқу орны бойынша білім беру ұйымына береді;</a:t>
            </a:r>
            <a:endParaRPr>
              <a:solidFill>
                <a:schemeClr val="dk1"/>
              </a:solidFill>
            </a:endParaRPr>
          </a:p>
        </p:txBody>
      </p:sp>
      <p:sp>
        <p:nvSpPr>
          <p:cNvPr id="202" name="Google Shape;202;g1fb2960d89c_0_128"/>
          <p:cNvSpPr/>
          <p:nvPr/>
        </p:nvSpPr>
        <p:spPr>
          <a:xfrm>
            <a:off x="7649388" y="1741038"/>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g1fb2960d89c_0_128"/>
          <p:cNvSpPr txBox="1"/>
          <p:nvPr/>
        </p:nvSpPr>
        <p:spPr>
          <a:xfrm>
            <a:off x="7668438" y="1791125"/>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4</a:t>
            </a:r>
            <a:endParaRPr sz="2000" b="1" i="0" u="none" strike="noStrike" cap="none">
              <a:solidFill>
                <a:schemeClr val="lt1"/>
              </a:solidFill>
              <a:latin typeface="Arial"/>
              <a:ea typeface="Arial"/>
              <a:cs typeface="Arial"/>
              <a:sym typeface="Arial"/>
            </a:endParaRPr>
          </a:p>
        </p:txBody>
      </p:sp>
      <p:sp>
        <p:nvSpPr>
          <p:cNvPr id="204" name="Google Shape;204;g1fb2960d89c_0_128"/>
          <p:cNvSpPr txBox="1"/>
          <p:nvPr/>
        </p:nvSpPr>
        <p:spPr>
          <a:xfrm>
            <a:off x="8011475" y="1750575"/>
            <a:ext cx="3796200" cy="18162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баланың заңды өкілдерінің, жәбірлеудің (буллингтің) бастамашысының/бастаушысының және жәбірлеуге (буллингке) ұшыраған баланың келісімімен медиаторды тарту арқылы баланы жәбірлеуге (буллингке) байланысты инцидентті реттеу жөнінде шаралар қабылдайды;</a:t>
            </a:r>
            <a:endParaRPr i="1">
              <a:solidFill>
                <a:schemeClr val="dk1"/>
              </a:solidFill>
            </a:endParaRPr>
          </a:p>
        </p:txBody>
      </p:sp>
      <p:sp>
        <p:nvSpPr>
          <p:cNvPr id="205" name="Google Shape;205;g1fb2960d89c_0_128"/>
          <p:cNvSpPr/>
          <p:nvPr/>
        </p:nvSpPr>
        <p:spPr>
          <a:xfrm>
            <a:off x="7649388" y="3749238"/>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6" name="Google Shape;206;g1fb2960d89c_0_128"/>
          <p:cNvSpPr txBox="1"/>
          <p:nvPr/>
        </p:nvSpPr>
        <p:spPr>
          <a:xfrm>
            <a:off x="7668438" y="3799325"/>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5</a:t>
            </a:r>
            <a:endParaRPr sz="2000" b="1" i="0" u="none" strike="noStrike" cap="none">
              <a:solidFill>
                <a:schemeClr val="lt1"/>
              </a:solidFill>
              <a:latin typeface="Arial"/>
              <a:ea typeface="Arial"/>
              <a:cs typeface="Arial"/>
              <a:sym typeface="Arial"/>
            </a:endParaRPr>
          </a:p>
        </p:txBody>
      </p:sp>
      <p:sp>
        <p:nvSpPr>
          <p:cNvPr id="207" name="Google Shape;207;g1fb2960d89c_0_128"/>
          <p:cNvSpPr txBox="1"/>
          <p:nvPr/>
        </p:nvSpPr>
        <p:spPr>
          <a:xfrm>
            <a:off x="8011475" y="3758775"/>
            <a:ext cx="3796200" cy="9543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баланың құқықтары мен заңды мүдделерінің бұзылуы жойылған жағдайда оны жәбірлеудің (буллингтің) тоқтатылуы туралы шешім қабылдайды.</a:t>
            </a:r>
            <a:endParaRPr i="1">
              <a:solidFill>
                <a:schemeClr val="dk1"/>
              </a:solidFill>
            </a:endParaRPr>
          </a:p>
        </p:txBody>
      </p:sp>
      <p:sp>
        <p:nvSpPr>
          <p:cNvPr id="208" name="Google Shape;208;g1fb2960d89c_0_128"/>
          <p:cNvSpPr txBox="1"/>
          <p:nvPr/>
        </p:nvSpPr>
        <p:spPr>
          <a:xfrm>
            <a:off x="2248925" y="431203"/>
            <a:ext cx="7982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ru-RU" sz="2000" b="1">
                <a:solidFill>
                  <a:srgbClr val="002060"/>
                </a:solidFill>
              </a:rPr>
              <a:t>Білім беру саласындағы жергілікті атқарушы органға ақпарат түскен кезде:</a:t>
            </a:r>
            <a:endParaRPr sz="2000" b="1">
              <a:solidFill>
                <a:srgbClr val="002060"/>
              </a:solidFill>
            </a:endParaRPr>
          </a:p>
        </p:txBody>
      </p:sp>
      <p:pic>
        <p:nvPicPr>
          <p:cNvPr id="209" name="Google Shape;209;g1fb2960d89c_0_128" descr="F:\Преза ЕН\27 апреля\03.png"/>
          <p:cNvPicPr preferRelativeResize="0"/>
          <p:nvPr/>
        </p:nvPicPr>
        <p:blipFill rotWithShape="1">
          <a:blip r:embed="rId4">
            <a:alphaModFix/>
          </a:blip>
          <a:srcRect/>
          <a:stretch/>
        </p:blipFill>
        <p:spPr>
          <a:xfrm>
            <a:off x="251537" y="0"/>
            <a:ext cx="2008187" cy="157039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g1fb2960d89c_0_149"/>
          <p:cNvPicPr preferRelativeResize="0"/>
          <p:nvPr/>
        </p:nvPicPr>
        <p:blipFill rotWithShape="1">
          <a:blip r:embed="rId3">
            <a:alphaModFix/>
          </a:blip>
          <a:srcRect/>
          <a:stretch/>
        </p:blipFill>
        <p:spPr>
          <a:xfrm>
            <a:off x="10643577" y="0"/>
            <a:ext cx="1548423" cy="672662"/>
          </a:xfrm>
          <a:prstGeom prst="rect">
            <a:avLst/>
          </a:prstGeom>
          <a:noFill/>
          <a:ln>
            <a:noFill/>
          </a:ln>
        </p:spPr>
      </p:pic>
      <p:sp>
        <p:nvSpPr>
          <p:cNvPr id="215" name="Google Shape;215;g1fb2960d89c_0_149"/>
          <p:cNvSpPr/>
          <p:nvPr/>
        </p:nvSpPr>
        <p:spPr>
          <a:xfrm>
            <a:off x="2018375" y="854500"/>
            <a:ext cx="89655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500" b="1">
                <a:solidFill>
                  <a:schemeClr val="dk1"/>
                </a:solidFill>
              </a:rPr>
              <a:t>Жәбірлеуге (буллингке) ұшыраның заңды өкілдері білім беру саласындағы жергілікті атқарушы органның шешімімен келіспеген жағдайда оған </a:t>
            </a:r>
            <a:r>
              <a:rPr lang="ru-RU" sz="1500" b="1" i="1">
                <a:solidFill>
                  <a:srgbClr val="00B0F0"/>
                </a:solidFill>
              </a:rPr>
              <a:t>Қазақстан Республикасының 2020 жылғы 29 маусымдағы Әкімшілік рәсімдік-процестік кодексінің 91-бабының 5-тармағына сәйкес шағым жасайды.</a:t>
            </a:r>
            <a:endParaRPr sz="1500" b="1" i="1">
              <a:solidFill>
                <a:srgbClr val="00B0F0"/>
              </a:solidFill>
            </a:endParaRPr>
          </a:p>
        </p:txBody>
      </p:sp>
      <p:pic>
        <p:nvPicPr>
          <p:cNvPr id="216" name="Google Shape;216;g1fb2960d89c_0_149"/>
          <p:cNvPicPr preferRelativeResize="0"/>
          <p:nvPr/>
        </p:nvPicPr>
        <p:blipFill rotWithShape="1">
          <a:blip r:embed="rId4">
            <a:alphaModFix/>
          </a:blip>
          <a:srcRect/>
          <a:stretch/>
        </p:blipFill>
        <p:spPr>
          <a:xfrm>
            <a:off x="0" y="1"/>
            <a:ext cx="1748734" cy="2375338"/>
          </a:xfrm>
          <a:prstGeom prst="rect">
            <a:avLst/>
          </a:prstGeom>
          <a:noFill/>
          <a:ln>
            <a:noFill/>
          </a:ln>
        </p:spPr>
      </p:pic>
      <p:sp>
        <p:nvSpPr>
          <p:cNvPr id="217" name="Google Shape;217;g1fb2960d89c_0_149"/>
          <p:cNvSpPr/>
          <p:nvPr/>
        </p:nvSpPr>
        <p:spPr>
          <a:xfrm>
            <a:off x="621500" y="3045150"/>
            <a:ext cx="5923500" cy="3062400"/>
          </a:xfrm>
          <a:prstGeom prst="roundRect">
            <a:avLst>
              <a:gd name="adj" fmla="val 16667"/>
            </a:avLst>
          </a:prstGeom>
          <a:solidFill>
            <a:schemeClr val="lt1"/>
          </a:solid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 name="Google Shape;218;g1fb2960d89c_0_149"/>
          <p:cNvSpPr txBox="1"/>
          <p:nvPr/>
        </p:nvSpPr>
        <p:spPr>
          <a:xfrm>
            <a:off x="790051" y="3345005"/>
            <a:ext cx="5738700" cy="2247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"Орта білім беру ұйымдарындағы психологиялық қызмет қызметінің қағидаларын бекіту туралы" Қазақстан Республикасы Оқу-ағарту министрінің м.а. 2022 жылғы 25 тамыздағы № 377 бұйрығына сәйкес (Нормативтік құқықтық актілерді мемлекеттік тіркеу тізілімінде № 29288 болып тіркелген) баланы жәбірлеуге (буллингке) қатысушыларға психологиялық қолдау көрсетуді жеке жұмыс жоспарын әзірлеу арқылы жүзеге асырады, оған жәберлеуге (буллингке) ұшыраған баланы әлеуметтік оңалту және жәбірлеудің (буллингтің) бастамашысын/бастаушысын әлеуметтік бейімдеу жөніндегі шаралар кіреді;</a:t>
            </a:r>
            <a:endParaRPr sz="1400" b="0" i="0" u="none" strike="noStrike" cap="none">
              <a:solidFill>
                <a:schemeClr val="dk1"/>
              </a:solidFill>
              <a:latin typeface="Arial"/>
              <a:ea typeface="Arial"/>
              <a:cs typeface="Arial"/>
              <a:sym typeface="Arial"/>
            </a:endParaRPr>
          </a:p>
        </p:txBody>
      </p:sp>
      <p:sp>
        <p:nvSpPr>
          <p:cNvPr id="219" name="Google Shape;219;g1fb2960d89c_0_149"/>
          <p:cNvSpPr/>
          <p:nvPr/>
        </p:nvSpPr>
        <p:spPr>
          <a:xfrm>
            <a:off x="603910" y="4113138"/>
            <a:ext cx="84000" cy="92640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0" name="Google Shape;220;g1fb2960d89c_0_149"/>
          <p:cNvSpPr txBox="1"/>
          <p:nvPr/>
        </p:nvSpPr>
        <p:spPr>
          <a:xfrm>
            <a:off x="88910" y="4240654"/>
            <a:ext cx="294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a:solidFill>
                  <a:srgbClr val="B3C6E7"/>
                </a:solidFill>
                <a:latin typeface="Arial Black"/>
                <a:ea typeface="Arial Black"/>
                <a:cs typeface="Arial Black"/>
                <a:sym typeface="Arial Black"/>
              </a:rPr>
              <a:t>1</a:t>
            </a:r>
            <a:endParaRPr sz="4000" b="1" i="0" u="none" strike="noStrike" cap="none">
              <a:solidFill>
                <a:srgbClr val="B3C6E7"/>
              </a:solidFill>
              <a:latin typeface="Arial Black"/>
              <a:ea typeface="Arial Black"/>
              <a:cs typeface="Arial Black"/>
              <a:sym typeface="Arial Black"/>
            </a:endParaRPr>
          </a:p>
        </p:txBody>
      </p:sp>
      <p:sp>
        <p:nvSpPr>
          <p:cNvPr id="221" name="Google Shape;221;g1fb2960d89c_0_149"/>
          <p:cNvSpPr/>
          <p:nvPr/>
        </p:nvSpPr>
        <p:spPr>
          <a:xfrm>
            <a:off x="0" y="2052132"/>
            <a:ext cx="12192000" cy="7983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2" name="Google Shape;222;g1fb2960d89c_0_149"/>
          <p:cNvSpPr/>
          <p:nvPr/>
        </p:nvSpPr>
        <p:spPr>
          <a:xfrm>
            <a:off x="491525" y="2154400"/>
            <a:ext cx="11386200" cy="67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ru-RU">
                <a:solidFill>
                  <a:schemeClr val="dk1"/>
                </a:solidFill>
              </a:rPr>
              <a:t>Жәбірлеуге (буллингке) ұшыраған кәмелетке толмағанды әлеуметтік оңалту туралы және кәмелетке толмағанды жәбірлеудің (буллингтің) бастамашысының/бастаушысының әлеуметтік бейімдеу туралы шешім алғаннан кейін білім беру ұйымы:</a:t>
            </a:r>
            <a:endParaRPr b="0" i="0" u="none" strike="noStrike" cap="none">
              <a:solidFill>
                <a:schemeClr val="dk1"/>
              </a:solidFill>
              <a:latin typeface="Arial"/>
              <a:ea typeface="Arial"/>
              <a:cs typeface="Arial"/>
              <a:sym typeface="Arial"/>
            </a:endParaRPr>
          </a:p>
        </p:txBody>
      </p:sp>
      <p:sp>
        <p:nvSpPr>
          <p:cNvPr id="223" name="Google Shape;223;g1fb2960d89c_0_149"/>
          <p:cNvSpPr/>
          <p:nvPr/>
        </p:nvSpPr>
        <p:spPr>
          <a:xfrm>
            <a:off x="7077500" y="3020363"/>
            <a:ext cx="4870500" cy="1107600"/>
          </a:xfrm>
          <a:prstGeom prst="roundRect">
            <a:avLst>
              <a:gd name="adj" fmla="val 16667"/>
            </a:avLst>
          </a:prstGeom>
          <a:solidFill>
            <a:schemeClr val="lt1"/>
          </a:solid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4" name="Google Shape;224;g1fb2960d89c_0_149"/>
          <p:cNvSpPr txBox="1"/>
          <p:nvPr/>
        </p:nvSpPr>
        <p:spPr>
          <a:xfrm>
            <a:off x="7216096" y="3204713"/>
            <a:ext cx="4719000" cy="738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жәбірлеудің (буллингтің) бастамашысын/бастаушысын мектепішілік есепке қоюды жүзеге асырады және оның түзетілуіне мониторинг жүргізеді;</a:t>
            </a:r>
            <a:endParaRPr sz="1400" b="0" i="0" u="none" strike="noStrike" cap="none">
              <a:solidFill>
                <a:schemeClr val="dk1"/>
              </a:solidFill>
              <a:latin typeface="Arial"/>
              <a:ea typeface="Arial"/>
              <a:cs typeface="Arial"/>
              <a:sym typeface="Arial"/>
            </a:endParaRPr>
          </a:p>
        </p:txBody>
      </p:sp>
      <p:sp>
        <p:nvSpPr>
          <p:cNvPr id="225" name="Google Shape;225;g1fb2960d89c_0_149"/>
          <p:cNvSpPr/>
          <p:nvPr/>
        </p:nvSpPr>
        <p:spPr>
          <a:xfrm>
            <a:off x="7059910" y="3092651"/>
            <a:ext cx="84000" cy="92640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 name="Google Shape;226;g1fb2960d89c_0_149"/>
          <p:cNvSpPr txBox="1"/>
          <p:nvPr/>
        </p:nvSpPr>
        <p:spPr>
          <a:xfrm>
            <a:off x="6544910" y="3220167"/>
            <a:ext cx="294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a:solidFill>
                  <a:srgbClr val="B3C6E7"/>
                </a:solidFill>
                <a:latin typeface="Arial Black"/>
                <a:ea typeface="Arial Black"/>
                <a:cs typeface="Arial Black"/>
                <a:sym typeface="Arial Black"/>
              </a:rPr>
              <a:t>2</a:t>
            </a:r>
            <a:endParaRPr sz="4000" b="1" i="0" u="none" strike="noStrike" cap="none">
              <a:solidFill>
                <a:srgbClr val="B3C6E7"/>
              </a:solidFill>
              <a:latin typeface="Arial Black"/>
              <a:ea typeface="Arial Black"/>
              <a:cs typeface="Arial Black"/>
              <a:sym typeface="Arial Black"/>
            </a:endParaRPr>
          </a:p>
        </p:txBody>
      </p:sp>
      <p:sp>
        <p:nvSpPr>
          <p:cNvPr id="227" name="Google Shape;227;g1fb2960d89c_0_149"/>
          <p:cNvSpPr/>
          <p:nvPr/>
        </p:nvSpPr>
        <p:spPr>
          <a:xfrm>
            <a:off x="7077500" y="4227675"/>
            <a:ext cx="4870500" cy="1823700"/>
          </a:xfrm>
          <a:prstGeom prst="roundRect">
            <a:avLst>
              <a:gd name="adj" fmla="val 16667"/>
            </a:avLst>
          </a:prstGeom>
          <a:solidFill>
            <a:schemeClr val="lt1"/>
          </a:solid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Google Shape;228;g1fb2960d89c_0_149"/>
          <p:cNvSpPr txBox="1"/>
          <p:nvPr/>
        </p:nvSpPr>
        <p:spPr>
          <a:xfrm>
            <a:off x="7216096" y="4424375"/>
            <a:ext cx="4719000" cy="1385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баланың мінез-құлқында оң өзгерістер болмаған жағдайда мектепішілік есепке қойылған күннен бастап 6 ай ішінде материалдарды қарау және ұсынымдар шығару үшін Кәмелетке толмағандардың істері және олардың құқықтарын қорғау жөніндегі комиссияға (бұдан әрі – КІК) жібереді.</a:t>
            </a:r>
            <a:endParaRPr sz="1400" b="0" i="0" u="none" strike="noStrike" cap="none">
              <a:solidFill>
                <a:schemeClr val="dk1"/>
              </a:solidFill>
              <a:latin typeface="Arial"/>
              <a:ea typeface="Arial"/>
              <a:cs typeface="Arial"/>
              <a:sym typeface="Arial"/>
            </a:endParaRPr>
          </a:p>
        </p:txBody>
      </p:sp>
      <p:sp>
        <p:nvSpPr>
          <p:cNvPr id="229" name="Google Shape;229;g1fb2960d89c_0_149"/>
          <p:cNvSpPr/>
          <p:nvPr/>
        </p:nvSpPr>
        <p:spPr>
          <a:xfrm>
            <a:off x="7059910" y="4658013"/>
            <a:ext cx="84000" cy="92640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0" name="Google Shape;230;g1fb2960d89c_0_149"/>
          <p:cNvSpPr txBox="1"/>
          <p:nvPr/>
        </p:nvSpPr>
        <p:spPr>
          <a:xfrm>
            <a:off x="6544910" y="4785529"/>
            <a:ext cx="294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a:solidFill>
                  <a:srgbClr val="B3C6E7"/>
                </a:solidFill>
                <a:latin typeface="Arial Black"/>
                <a:ea typeface="Arial Black"/>
                <a:cs typeface="Arial Black"/>
                <a:sym typeface="Arial Black"/>
              </a:rPr>
              <a:t>3</a:t>
            </a:r>
            <a:endParaRPr sz="4000" b="1" i="0" u="none" strike="noStrike" cap="none">
              <a:solidFill>
                <a:srgbClr val="B3C6E7"/>
              </a:solidFill>
              <a:latin typeface="Arial Black"/>
              <a:ea typeface="Arial Black"/>
              <a:cs typeface="Arial Black"/>
              <a:sym typeface="Arial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1fb2960d89c_0_169"/>
          <p:cNvSpPr txBox="1"/>
          <p:nvPr/>
        </p:nvSpPr>
        <p:spPr>
          <a:xfrm>
            <a:off x="1392589" y="1138166"/>
            <a:ext cx="9406800" cy="181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ru-RU" sz="1600">
                <a:solidFill>
                  <a:schemeClr val="dk1"/>
                </a:solidFill>
              </a:rPr>
              <a:t>КІК баланың құқықтары мен заңды мүдделерін қорғау және қалпына келтіру, кәмелетке толмағандар арасында құқық бұзушылықтар жасауға ықпал ететін себептер мен жағдайларды анықтау және жою, кәмелетке толмағандарды зорлық-зомбылық пен қатыгез қарым-қатынастан қорғау жөніндегі шараларды жүзеге асырады, "Кәмелетке толмағандардың істері және олардың құқықтарын қорғау жөніндегі комиссияның қызметі туралы үлгілік ережені бекіту туралы"</a:t>
            </a:r>
            <a:r>
              <a:rPr lang="ru-RU" sz="1600" b="1">
                <a:solidFill>
                  <a:schemeClr val="dk1"/>
                </a:solidFill>
              </a:rPr>
              <a:t> Қазақстан Республикасы Үкіметінің 2001 жылғы 11 маусымдағы № 789 қаулысына сәйкес (Нормативтік құқықтық актілерді мемлекеттік тіркеу тізілімінде № 9123 болып тіркелген).</a:t>
            </a:r>
            <a:endParaRPr sz="1600" b="1" i="1" u="none" strike="noStrike" cap="none">
              <a:solidFill>
                <a:srgbClr val="00B0F0"/>
              </a:solidFill>
            </a:endParaRPr>
          </a:p>
        </p:txBody>
      </p:sp>
      <p:pic>
        <p:nvPicPr>
          <p:cNvPr id="236" name="Google Shape;236;g1fb2960d89c_0_169"/>
          <p:cNvPicPr preferRelativeResize="0"/>
          <p:nvPr/>
        </p:nvPicPr>
        <p:blipFill rotWithShape="1">
          <a:blip r:embed="rId3">
            <a:alphaModFix/>
          </a:blip>
          <a:srcRect/>
          <a:stretch/>
        </p:blipFill>
        <p:spPr>
          <a:xfrm>
            <a:off x="10643577" y="0"/>
            <a:ext cx="1548423" cy="672662"/>
          </a:xfrm>
          <a:prstGeom prst="rect">
            <a:avLst/>
          </a:prstGeom>
          <a:noFill/>
          <a:ln>
            <a:noFill/>
          </a:ln>
        </p:spPr>
      </p:pic>
      <p:cxnSp>
        <p:nvCxnSpPr>
          <p:cNvPr id="237" name="Google Shape;237;g1fb2960d89c_0_169"/>
          <p:cNvCxnSpPr/>
          <p:nvPr/>
        </p:nvCxnSpPr>
        <p:spPr>
          <a:xfrm>
            <a:off x="1463850" y="3105775"/>
            <a:ext cx="9264300" cy="0"/>
          </a:xfrm>
          <a:prstGeom prst="straightConnector1">
            <a:avLst/>
          </a:prstGeom>
          <a:noFill/>
          <a:ln w="9525" cap="flat" cmpd="sng">
            <a:solidFill>
              <a:srgbClr val="033562"/>
            </a:solidFill>
            <a:prstDash val="solid"/>
            <a:round/>
            <a:headEnd type="none" w="sm" len="sm"/>
            <a:tailEnd type="none" w="sm" len="sm"/>
          </a:ln>
        </p:spPr>
      </p:cxnSp>
      <p:pic>
        <p:nvPicPr>
          <p:cNvPr id="238" name="Google Shape;238;g1fb2960d89c_0_169"/>
          <p:cNvPicPr preferRelativeResize="0"/>
          <p:nvPr/>
        </p:nvPicPr>
        <p:blipFill>
          <a:blip r:embed="rId4">
            <a:alphaModFix/>
          </a:blip>
          <a:stretch>
            <a:fillRect/>
          </a:stretch>
        </p:blipFill>
        <p:spPr>
          <a:xfrm>
            <a:off x="4988400" y="3406399"/>
            <a:ext cx="1721175" cy="2851650"/>
          </a:xfrm>
          <a:prstGeom prst="rect">
            <a:avLst/>
          </a:prstGeom>
          <a:noFill/>
          <a:ln>
            <a:noFill/>
          </a:ln>
        </p:spPr>
      </p:pic>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1712</Words>
  <Application>Microsoft Office PowerPoint</Application>
  <PresentationFormat>Произвольный</PresentationFormat>
  <Paragraphs>91</Paragraphs>
  <Slides>13</Slides>
  <Notes>13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vt:lpstr>
      <vt:lpstr>Arial Black</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КГУ МССШИ</cp:lastModifiedBy>
  <cp:revision>4</cp:revision>
  <dcterms:created xsi:type="dcterms:W3CDTF">2022-08-12T09:18:50Z</dcterms:created>
  <dcterms:modified xsi:type="dcterms:W3CDTF">2023-02-07T08:28:47Z</dcterms:modified>
</cp:coreProperties>
</file>